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62" r:id="rId4"/>
    <p:sldId id="282" r:id="rId5"/>
    <p:sldId id="283" r:id="rId6"/>
    <p:sldId id="284" r:id="rId7"/>
    <p:sldId id="285" r:id="rId8"/>
    <p:sldId id="261" r:id="rId9"/>
    <p:sldId id="273" r:id="rId10"/>
    <p:sldId id="259" r:id="rId11"/>
    <p:sldId id="269" r:id="rId12"/>
    <p:sldId id="265" r:id="rId13"/>
    <p:sldId id="263" r:id="rId14"/>
    <p:sldId id="274" r:id="rId15"/>
    <p:sldId id="279" r:id="rId16"/>
    <p:sldId id="264" r:id="rId17"/>
    <p:sldId id="267" r:id="rId18"/>
    <p:sldId id="275" r:id="rId19"/>
    <p:sldId id="276" r:id="rId20"/>
    <p:sldId id="278" r:id="rId21"/>
    <p:sldId id="277" r:id="rId22"/>
    <p:sldId id="286" r:id="rId23"/>
    <p:sldId id="281" r:id="rId24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DFDF"/>
    <a:srgbClr val="0409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90" d="100"/>
          <a:sy n="90" d="100"/>
        </p:scale>
        <p:origin x="510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7284"/>
          </a:xfrm>
          <a:prstGeom prst="rect">
            <a:avLst/>
          </a:prstGeom>
        </p:spPr>
        <p:txBody>
          <a:bodyPr vert="horz" lIns="96003" tIns="48000" rIns="96003" bIns="4800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97284"/>
          </a:xfrm>
          <a:prstGeom prst="rect">
            <a:avLst/>
          </a:prstGeom>
        </p:spPr>
        <p:txBody>
          <a:bodyPr vert="horz" lIns="96003" tIns="48000" rIns="96003" bIns="48000" rtlCol="0"/>
          <a:lstStyle>
            <a:lvl1pPr algn="r">
              <a:defRPr sz="1200"/>
            </a:lvl1pPr>
          </a:lstStyle>
          <a:p>
            <a:fld id="{CDA83784-ACE6-4FCB-8F49-802CCD901D1A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6679"/>
            <a:ext cx="2971800" cy="497284"/>
          </a:xfrm>
          <a:prstGeom prst="rect">
            <a:avLst/>
          </a:prstGeom>
        </p:spPr>
        <p:txBody>
          <a:bodyPr vert="horz" lIns="96003" tIns="48000" rIns="96003" bIns="4800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6679"/>
            <a:ext cx="2971800" cy="497284"/>
          </a:xfrm>
          <a:prstGeom prst="rect">
            <a:avLst/>
          </a:prstGeom>
        </p:spPr>
        <p:txBody>
          <a:bodyPr vert="horz" lIns="96003" tIns="48000" rIns="96003" bIns="48000" rtlCol="0" anchor="b"/>
          <a:lstStyle>
            <a:lvl1pPr algn="r">
              <a:defRPr sz="1200"/>
            </a:lvl1pPr>
          </a:lstStyle>
          <a:p>
            <a:fld id="{D79ED0B9-5F09-43A4-90C8-1BBC25AB3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917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7284"/>
          </a:xfrm>
          <a:prstGeom prst="rect">
            <a:avLst/>
          </a:prstGeom>
        </p:spPr>
        <p:txBody>
          <a:bodyPr vert="horz" lIns="96003" tIns="48000" rIns="96003" bIns="4800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97284"/>
          </a:xfrm>
          <a:prstGeom prst="rect">
            <a:avLst/>
          </a:prstGeom>
        </p:spPr>
        <p:txBody>
          <a:bodyPr vert="horz" lIns="96003" tIns="48000" rIns="96003" bIns="48000" rtlCol="0"/>
          <a:lstStyle>
            <a:lvl1pPr algn="r">
              <a:defRPr sz="1200"/>
            </a:lvl1pPr>
          </a:lstStyle>
          <a:p>
            <a:fld id="{BDB9FF2A-D7A0-4CB3-8519-85532046FAC5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4563" y="747713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03" tIns="48000" rIns="96003" bIns="4800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202"/>
            <a:ext cx="5486399" cy="4475560"/>
          </a:xfrm>
          <a:prstGeom prst="rect">
            <a:avLst/>
          </a:prstGeom>
        </p:spPr>
        <p:txBody>
          <a:bodyPr vert="horz" lIns="96003" tIns="48000" rIns="96003" bIns="4800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9"/>
            <a:ext cx="2971800" cy="497284"/>
          </a:xfrm>
          <a:prstGeom prst="rect">
            <a:avLst/>
          </a:prstGeom>
        </p:spPr>
        <p:txBody>
          <a:bodyPr vert="horz" lIns="96003" tIns="48000" rIns="96003" bIns="4800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9"/>
            <a:ext cx="2971800" cy="497284"/>
          </a:xfrm>
          <a:prstGeom prst="rect">
            <a:avLst/>
          </a:prstGeom>
        </p:spPr>
        <p:txBody>
          <a:bodyPr vert="horz" lIns="96003" tIns="48000" rIns="96003" bIns="48000" rtlCol="0" anchor="b"/>
          <a:lstStyle>
            <a:lvl1pPr algn="r">
              <a:defRPr sz="1200"/>
            </a:lvl1pPr>
          </a:lstStyle>
          <a:p>
            <a:fld id="{E7AA05CD-B74E-454E-A2F0-F98615236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7996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A05CD-B74E-454E-A2F0-F98615236F7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03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A05CD-B74E-454E-A2F0-F98615236F77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351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DB306-6E77-4341-985E-C6E21E790D77}" type="datetime1">
              <a:rPr lang="ru-RU" smtClean="0"/>
              <a:t>17.11.2017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C61B-A370-40EE-BC27-54D6E574FCF4}" type="datetime1">
              <a:rPr lang="ru-RU" smtClean="0"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C842-F4BD-4B1A-A181-2A9573D8DC09}" type="datetime1">
              <a:rPr lang="ru-RU" smtClean="0"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79548-20F4-404C-A6B3-3A1AB4B36466}" type="datetime1">
              <a:rPr lang="ru-RU" smtClean="0"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A41E-C43E-480F-AA48-9B18CB48FEB4}" type="datetime1">
              <a:rPr lang="ru-RU" smtClean="0"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0C6CD-A01E-4B6B-88EC-B15782A6D2BE}" type="datetime1">
              <a:rPr lang="ru-RU" smtClean="0"/>
              <a:t>17.11.2017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43D0-6EC1-4FA8-88A3-1B115EBF7E85}" type="datetime1">
              <a:rPr lang="ru-RU" smtClean="0"/>
              <a:t>17.11.2017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C1C0-601C-4349-9C68-16C4669174F9}" type="datetime1">
              <a:rPr lang="ru-RU" smtClean="0"/>
              <a:t>17.11.2017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95854-2840-428D-90A7-A67FDDF171AB}" type="datetime1">
              <a:rPr lang="ru-RU" smtClean="0"/>
              <a:t>17.11.2017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7296-CEAD-4DBF-BC91-FB718EAA51EA}" type="datetime1">
              <a:rPr lang="ru-RU" smtClean="0"/>
              <a:t>17.11.2017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BA31096-556A-4327-870D-583C0DA90226}" type="datetime1">
              <a:rPr lang="ru-RU" smtClean="0"/>
              <a:t>17.11.2017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07F53D2-E518-4976-8120-5D7773AB3429}" type="datetime1">
              <a:rPr lang="ru-RU" smtClean="0"/>
              <a:t>17.11.2017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image" Target="../media/image1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75000">
              <a:schemeClr val="tx1"/>
            </a:gs>
            <a:gs pos="30000">
              <a:schemeClr val="bg2">
                <a:shade val="60000"/>
                <a:satMod val="150000"/>
              </a:schemeClr>
            </a:gs>
            <a:gs pos="100000">
              <a:schemeClr val="bg2">
                <a:tint val="83000"/>
                <a:satMod val="200000"/>
              </a:schemeClr>
            </a:gs>
          </a:gsLst>
          <a:lin ang="13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85786" y="2500306"/>
            <a:ext cx="7772400" cy="2286016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4500" dirty="0" smtClean="0"/>
              <a:t>Деятельность Союза добровольцев- </a:t>
            </a:r>
            <a:r>
              <a:rPr lang="ru-RU" sz="4500" dirty="0" err="1" smtClean="0"/>
              <a:t>спелеоспасателей</a:t>
            </a:r>
            <a:endParaRPr lang="ru-RU" sz="4500" dirty="0"/>
          </a:p>
        </p:txBody>
      </p:sp>
      <p:sp>
        <p:nvSpPr>
          <p:cNvPr id="5" name="Объект 4"/>
          <p:cNvSpPr>
            <a:spLocks noGrp="1"/>
          </p:cNvSpPr>
          <p:nvPr>
            <p:ph type="subTitle" idx="1"/>
          </p:nvPr>
        </p:nvSpPr>
        <p:spPr>
          <a:xfrm>
            <a:off x="1371600" y="3857628"/>
            <a:ext cx="6584776" cy="2786082"/>
          </a:xfrm>
        </p:spPr>
        <p:txBody>
          <a:bodyPr>
            <a:normAutofit/>
          </a:bodyPr>
          <a:lstStyle/>
          <a:p>
            <a:pPr algn="ctr"/>
            <a:endParaRPr lang="ru-RU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Москва</a:t>
            </a:r>
          </a:p>
          <a:p>
            <a:pPr algn="ctr"/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Ноябрь 2017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857356" y="785794"/>
            <a:ext cx="6286544" cy="57150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Союз </a:t>
            </a:r>
            <a:r>
              <a:rPr lang="ru-RU" sz="2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добровольцев-спелеоспасателей</a:t>
            </a:r>
            <a:endParaRPr lang="ru-RU" sz="2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1571636" cy="1785950"/>
          </a:xfrm>
          <a:prstGeom prst="rect">
            <a:avLst/>
          </a:prstGeom>
          <a:gradFill>
            <a:gsLst>
              <a:gs pos="75000">
                <a:srgbClr val="DFDFDF">
                  <a:lumMod val="93000"/>
                  <a:lumOff val="7000"/>
                  <a:alpha val="0"/>
                </a:srgbClr>
              </a:gs>
              <a:gs pos="30000">
                <a:schemeClr val="bg2">
                  <a:shade val="60000"/>
                  <a:satMod val="150000"/>
                </a:schemeClr>
              </a:gs>
              <a:gs pos="100000">
                <a:schemeClr val="bg2">
                  <a:tint val="83000"/>
                  <a:satMod val="200000"/>
                </a:schemeClr>
              </a:gs>
            </a:gsLst>
            <a:lin ang="13800000" scaled="0"/>
          </a:gradFill>
          <a:ln w="9525">
            <a:noFill/>
            <a:miter lim="800000"/>
            <a:headEnd/>
            <a:tailEnd/>
          </a:ln>
          <a:effectLst>
            <a:outerShdw blurRad="50800" dist="50800" dir="5400000" sx="46000" sy="46000" algn="ctr" rotWithShape="0">
              <a:schemeClr val="tx1">
                <a:lumMod val="50000"/>
              </a:schemeClr>
            </a:outerShd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86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858280" cy="1011222"/>
          </a:xfrm>
        </p:spPr>
        <p:txBody>
          <a:bodyPr>
            <a:normAutofit/>
          </a:bodyPr>
          <a:lstStyle/>
          <a:p>
            <a:r>
              <a:rPr lang="ru-RU" sz="3000" b="1" dirty="0" smtClean="0"/>
              <a:t>Спасательные работы, организованные и проведенные </a:t>
            </a:r>
            <a:r>
              <a:rPr lang="ru-RU" sz="3000" b="1" dirty="0" err="1" smtClean="0"/>
              <a:t>добровольцами-спелеоспасателями</a:t>
            </a:r>
            <a:endParaRPr lang="ru-RU" sz="30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00240"/>
            <a:ext cx="390527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357298"/>
            <a:ext cx="4429156" cy="6429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solidFill>
                  <a:srgbClr val="FF0000"/>
                </a:solidFill>
              </a:rPr>
              <a:t>2008 год, август </a:t>
            </a:r>
            <a:r>
              <a:rPr lang="ru-RU" sz="1600" dirty="0" smtClean="0"/>
              <a:t>– плато </a:t>
            </a:r>
            <a:r>
              <a:rPr lang="ru-RU" sz="1600" dirty="0" err="1" smtClean="0"/>
              <a:t>Бзыбь</a:t>
            </a:r>
            <a:r>
              <a:rPr lang="ru-RU" sz="1600" dirty="0" smtClean="0"/>
              <a:t>, </a:t>
            </a:r>
            <a:r>
              <a:rPr lang="ru-RU" sz="1600" dirty="0" err="1" smtClean="0"/>
              <a:t>поисково</a:t>
            </a:r>
            <a:r>
              <a:rPr lang="ru-RU" sz="1600" dirty="0" smtClean="0"/>
              <a:t>- спасательная операция</a:t>
            </a: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4714876" y="1500174"/>
            <a:ext cx="4286280" cy="92869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2009 год, ноябрь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Пермский край,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пещ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Российская</a:t>
            </a: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4500530" y="2285992"/>
            <a:ext cx="4643470" cy="10001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2012 год, март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Индия, штат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Гоа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поисково-спасательная операция на водопаде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Дудхсагар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346762"/>
            <a:ext cx="4214842" cy="3161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800" smtClean="0"/>
              <a:pPr/>
              <a:t>10</a:t>
            </a:fld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858280" cy="1011222"/>
          </a:xfrm>
        </p:spPr>
        <p:txBody>
          <a:bodyPr>
            <a:normAutofit/>
          </a:bodyPr>
          <a:lstStyle/>
          <a:p>
            <a:r>
              <a:rPr lang="ru-RU" sz="3000" b="1" dirty="0" smtClean="0"/>
              <a:t>Спасательные работы, организованные и проведенные </a:t>
            </a:r>
            <a:r>
              <a:rPr lang="ru-RU" sz="3000" b="1" dirty="0" err="1" smtClean="0"/>
              <a:t>добровольцами-спелеоспасателями</a:t>
            </a:r>
            <a:endParaRPr lang="ru-RU" sz="3000" b="1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14282" y="1428736"/>
            <a:ext cx="4500594" cy="10001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2012 год, август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Плато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Арабика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пещ</a:t>
            </a:r>
            <a:r>
              <a:rPr lang="ru-RU" sz="1600" dirty="0" err="1" smtClean="0"/>
              <a:t>ерная</a:t>
            </a:r>
            <a:r>
              <a:rPr lang="ru-RU" sz="1600" dirty="0" smtClean="0"/>
              <a:t> система имени </a:t>
            </a:r>
            <a:r>
              <a:rPr lang="ru-RU" sz="1600" dirty="0" err="1" smtClean="0"/>
              <a:t>Илюхина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714876" y="1285860"/>
            <a:ext cx="4643470" cy="10001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2017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год, август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Плато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Бзыбь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пещера Гнездовая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071678"/>
            <a:ext cx="3500462" cy="466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857364"/>
            <a:ext cx="3456777" cy="196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4357694"/>
            <a:ext cx="3506843" cy="233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4572000" y="3857628"/>
            <a:ext cx="4071966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2017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год, сентябрь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Сочи, пещера 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Подземная Хоста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800" smtClean="0"/>
              <a:pPr/>
              <a:t>11</a:t>
            </a:fld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401080" cy="928694"/>
          </a:xfrm>
        </p:spPr>
        <p:txBody>
          <a:bodyPr>
            <a:normAutofit fontScale="90000"/>
          </a:bodyPr>
          <a:lstStyle/>
          <a:p>
            <a:pPr marL="354013" marR="0" lvl="1" indent="-2730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lang="ru-RU" sz="4400" kern="1200" dirty="0" smtClean="0">
                <a:solidFill>
                  <a:prstClr val="white"/>
                </a:solidFill>
                <a:latin typeface="Arial"/>
                <a:ea typeface="+mn-ea"/>
                <a:cs typeface="+mn-cs"/>
              </a:rPr>
              <a:t>Обучение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142984"/>
            <a:ext cx="8543956" cy="571501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Союз </a:t>
            </a:r>
            <a:r>
              <a:rPr lang="ru-RU" b="1" dirty="0" err="1" smtClean="0">
                <a:solidFill>
                  <a:srgbClr val="FFFF00"/>
                </a:solidFill>
              </a:rPr>
              <a:t>добровольцев-спелеоспасателей</a:t>
            </a:r>
            <a:r>
              <a:rPr lang="ru-RU" b="1" dirty="0" smtClean="0">
                <a:solidFill>
                  <a:srgbClr val="FFFF00"/>
                </a:solidFill>
              </a:rPr>
              <a:t> проводит курсы по следующим специализациям:</a:t>
            </a:r>
          </a:p>
          <a:p>
            <a:pPr lvl="0"/>
            <a:r>
              <a:rPr lang="ru-RU" dirty="0" smtClean="0"/>
              <a:t> «Спасатель. Руководитель спасательной группы».</a:t>
            </a:r>
          </a:p>
          <a:p>
            <a:r>
              <a:rPr lang="ru-RU" dirty="0"/>
              <a:t>Первая помощь пострадавшему (</a:t>
            </a:r>
            <a:r>
              <a:rPr lang="en-US" dirty="0"/>
              <a:t>ASV</a:t>
            </a:r>
            <a:r>
              <a:rPr lang="ru-RU" dirty="0"/>
              <a:t>).</a:t>
            </a:r>
          </a:p>
          <a:p>
            <a:pPr lvl="0"/>
            <a:r>
              <a:rPr lang="ru-RU" dirty="0" smtClean="0">
                <a:solidFill>
                  <a:srgbClr val="FF0000"/>
                </a:solidFill>
              </a:rPr>
              <a:t>Повышение квалификации </a:t>
            </a:r>
            <a:r>
              <a:rPr lang="ru-RU" dirty="0" smtClean="0"/>
              <a:t>«Спасатель. Руководитель спасательной группы» + «Первая помощь пострадавшему (</a:t>
            </a:r>
            <a:r>
              <a:rPr lang="en-US" dirty="0" smtClean="0"/>
              <a:t>ASV</a:t>
            </a:r>
            <a:r>
              <a:rPr lang="ru-RU" dirty="0" smtClean="0"/>
              <a:t>)» .</a:t>
            </a:r>
          </a:p>
          <a:p>
            <a:pPr lvl="0"/>
            <a:r>
              <a:rPr lang="ru-RU" dirty="0" smtClean="0"/>
              <a:t>Связь.</a:t>
            </a:r>
          </a:p>
          <a:p>
            <a:pPr lvl="0"/>
            <a:r>
              <a:rPr lang="ru-RU" dirty="0" smtClean="0"/>
              <a:t>Подводная.</a:t>
            </a:r>
          </a:p>
          <a:p>
            <a:pPr lvl="0"/>
            <a:r>
              <a:rPr lang="ru-RU" dirty="0" smtClean="0"/>
              <a:t>Инженерная.</a:t>
            </a:r>
          </a:p>
          <a:p>
            <a:pPr lvl="0"/>
            <a:r>
              <a:rPr lang="ru-RU" dirty="0" smtClean="0"/>
              <a:t>Управление спасательными операциями.</a:t>
            </a:r>
          </a:p>
          <a:p>
            <a:pPr>
              <a:buNone/>
            </a:pPr>
            <a:r>
              <a:rPr lang="ru-RU" u="sng" dirty="0" smtClean="0">
                <a:solidFill>
                  <a:srgbClr val="FFFF00"/>
                </a:solidFill>
              </a:rPr>
              <a:t>Дополнительные семинары, организуемые при необходимости:</a:t>
            </a:r>
          </a:p>
          <a:p>
            <a:pPr lvl="0"/>
            <a:r>
              <a:rPr lang="ru-RU" dirty="0" smtClean="0"/>
              <a:t>Перемещение по навеске </a:t>
            </a:r>
            <a:r>
              <a:rPr lang="en-US" dirty="0" smtClean="0"/>
              <a:t>SRT</a:t>
            </a:r>
            <a:r>
              <a:rPr lang="ru-RU" dirty="0" smtClean="0"/>
              <a:t>.</a:t>
            </a:r>
          </a:p>
          <a:p>
            <a:pPr lvl="0"/>
            <a:r>
              <a:rPr lang="ru-RU" dirty="0" smtClean="0"/>
              <a:t>Организация навески </a:t>
            </a:r>
            <a:r>
              <a:rPr lang="en-US" dirty="0" smtClean="0"/>
              <a:t>SRT</a:t>
            </a:r>
            <a:r>
              <a:rPr lang="ru-RU" dirty="0" smtClean="0"/>
              <a:t>.</a:t>
            </a:r>
            <a:endParaRPr lang="ru-RU" dirty="0" smtClean="0">
              <a:solidFill>
                <a:srgbClr val="FFFF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800" smtClean="0"/>
              <a:pPr/>
              <a:t>12</a:t>
            </a:fld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401080" cy="928694"/>
          </a:xfrm>
        </p:spPr>
        <p:txBody>
          <a:bodyPr>
            <a:normAutofit fontScale="90000"/>
          </a:bodyPr>
          <a:lstStyle/>
          <a:p>
            <a:pPr marL="354013" marR="0" lvl="1" indent="-2730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lang="ru-RU" sz="4400" kern="1200" dirty="0" smtClean="0">
                <a:solidFill>
                  <a:prstClr val="white"/>
                </a:solidFill>
                <a:latin typeface="Arial"/>
                <a:ea typeface="+mn-ea"/>
                <a:cs typeface="+mn-cs"/>
              </a:rPr>
              <a:t>Обучение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071538" y="1214422"/>
          <a:ext cx="7143800" cy="498786"/>
        </p:xfrm>
        <a:graphic>
          <a:graphicData uri="http://schemas.openxmlformats.org/drawingml/2006/table">
            <a:tbl>
              <a:tblPr/>
              <a:tblGrid>
                <a:gridCol w="793424"/>
                <a:gridCol w="5556206"/>
                <a:gridCol w="794170"/>
              </a:tblGrid>
              <a:tr h="2006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2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ПОДГОТОВКА КАДРОВ в СДС</a:t>
                      </a:r>
                      <a:endParaRPr lang="ru-RU" sz="2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1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475672"/>
              </p:ext>
            </p:extLst>
          </p:nvPr>
        </p:nvGraphicFramePr>
        <p:xfrm>
          <a:off x="285720" y="2071678"/>
          <a:ext cx="8858281" cy="4143404"/>
        </p:xfrm>
        <a:graphic>
          <a:graphicData uri="http://schemas.openxmlformats.org/drawingml/2006/table">
            <a:tbl>
              <a:tblPr/>
              <a:tblGrid>
                <a:gridCol w="2342686"/>
                <a:gridCol w="219627"/>
                <a:gridCol w="3367611"/>
                <a:gridCol w="162560"/>
                <a:gridCol w="2599207"/>
                <a:gridCol w="166590"/>
              </a:tblGrid>
              <a:tr h="1043237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20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Спелеоспасатели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Инструкторы-преподаватели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Координаторы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001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Спелеоспасатель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 эшелона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Спелеоспасатель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  2 эшелона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Спелеоспасатель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  3 эшелона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Инструктор 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 преподаватель регионального уровня </a:t>
                      </a:r>
                      <a:endParaRPr lang="ru-RU" sz="200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Инструктор - преподаватель всероссийского уровня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Координатор  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регионального 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уровня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Координатор всероссийского уровня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241" name="AutoShape 1"/>
          <p:cNvSpPr>
            <a:spLocks noChangeShapeType="1"/>
          </p:cNvSpPr>
          <p:nvPr/>
        </p:nvSpPr>
        <p:spPr bwMode="auto">
          <a:xfrm>
            <a:off x="604838" y="466725"/>
            <a:ext cx="0" cy="16986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2" name="AutoShape 2"/>
          <p:cNvSpPr>
            <a:spLocks noChangeShapeType="1"/>
          </p:cNvSpPr>
          <p:nvPr/>
        </p:nvSpPr>
        <p:spPr bwMode="auto">
          <a:xfrm>
            <a:off x="2179638" y="466725"/>
            <a:ext cx="0" cy="16986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/>
          <p:cNvSpPr>
            <a:spLocks noChangeShapeType="1"/>
          </p:cNvSpPr>
          <p:nvPr/>
        </p:nvSpPr>
        <p:spPr bwMode="auto">
          <a:xfrm>
            <a:off x="3762375" y="466725"/>
            <a:ext cx="4763" cy="16986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500562" y="1714488"/>
            <a:ext cx="428628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2071670" y="1714488"/>
            <a:ext cx="3571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6786578" y="1714488"/>
            <a:ext cx="428628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800" smtClean="0"/>
              <a:pPr/>
              <a:t>13</a:t>
            </a:fld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1011222"/>
          </a:xfrm>
        </p:spPr>
        <p:txBody>
          <a:bodyPr>
            <a:noAutofit/>
          </a:bodyPr>
          <a:lstStyle/>
          <a:p>
            <a:r>
              <a:rPr lang="ru-RU" sz="3000" b="1" dirty="0" smtClean="0"/>
              <a:t>Семинары по спасательным работам, проведенные Союзом с момента регистрации</a:t>
            </a:r>
            <a:endParaRPr lang="ru-RU" sz="3000" b="1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57158" y="5143488"/>
            <a:ext cx="8543956" cy="135734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 результатам семинаров 2013-2017 годов прошло обучение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lang="ru-RU" sz="2200" dirty="0" smtClean="0"/>
              <a:t>7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  <a:r>
              <a:rPr kumimoji="0" lang="ru-RU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добровольцев-спелеоспасателей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в том числе </a:t>
            </a:r>
            <a:r>
              <a:rPr lang="ru-RU" sz="2200" dirty="0" smtClean="0"/>
              <a:t>42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профессиональных спасателя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14348" y="1928802"/>
          <a:ext cx="7858180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/>
                <a:gridCol w="4071966"/>
                <a:gridCol w="221457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Год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Место проведения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Статус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респ</a:t>
                      </a:r>
                      <a:r>
                        <a:rPr lang="ru-RU" dirty="0" smtClean="0"/>
                        <a:t>. Крым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международный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Красноярский и Пермский края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региональные</a:t>
                      </a:r>
                      <a:endParaRPr lang="ru-RU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респ</a:t>
                      </a:r>
                      <a:r>
                        <a:rPr lang="ru-RU" sz="1800" dirty="0" smtClean="0"/>
                        <a:t>. Башкортостан</a:t>
                      </a:r>
                    </a:p>
                    <a:p>
                      <a:r>
                        <a:rPr lang="ru-RU" sz="1800" dirty="0" smtClean="0"/>
                        <a:t>Красноярский край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международный,</a:t>
                      </a: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региональный</a:t>
                      </a:r>
                      <a:endParaRPr lang="ru-RU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респ</a:t>
                      </a:r>
                      <a:r>
                        <a:rPr lang="ru-RU" dirty="0" smtClean="0"/>
                        <a:t>. Крым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Красноярский край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всероссийский</a:t>
                      </a:r>
                      <a:r>
                        <a:rPr lang="ru-RU" baseline="0" dirty="0" smtClean="0"/>
                        <a:t>, региональный</a:t>
                      </a:r>
                      <a:endParaRPr lang="ru-RU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респ</a:t>
                      </a:r>
                      <a:r>
                        <a:rPr lang="ru-RU" dirty="0" smtClean="0"/>
                        <a:t>. Крым и </a:t>
                      </a:r>
                      <a:r>
                        <a:rPr lang="ru-RU" sz="1800" dirty="0" smtClean="0"/>
                        <a:t>Красноярский край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всероссийские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800" smtClean="0"/>
              <a:pPr/>
              <a:t>14</a:t>
            </a:fld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858280" cy="1011222"/>
          </a:xfrm>
        </p:spPr>
        <p:txBody>
          <a:bodyPr>
            <a:noAutofit/>
          </a:bodyPr>
          <a:lstStyle/>
          <a:p>
            <a:r>
              <a:rPr lang="ru-RU" sz="3000" b="1" dirty="0" smtClean="0"/>
              <a:t>Семинары и сборы общественников по </a:t>
            </a:r>
            <a:r>
              <a:rPr lang="ru-RU" sz="3000" b="1" dirty="0" err="1" smtClean="0"/>
              <a:t>спелеоспасению</a:t>
            </a:r>
            <a:endParaRPr lang="ru-RU" sz="3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9270"/>
              </p:ext>
            </p:extLst>
          </p:nvPr>
        </p:nvGraphicFramePr>
        <p:xfrm>
          <a:off x="598161" y="1285860"/>
          <a:ext cx="8286808" cy="5188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32"/>
                <a:gridCol w="5072098"/>
                <a:gridCol w="221457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Место проведения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Статус</a:t>
                      </a:r>
                      <a:endParaRPr lang="ru-RU" sz="1600" dirty="0"/>
                    </a:p>
                  </a:txBody>
                  <a:tcPr/>
                </a:tc>
              </a:tr>
              <a:tr h="27210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2004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/>
                        <a:t>респ</a:t>
                      </a:r>
                      <a:r>
                        <a:rPr lang="ru-RU" sz="1600" dirty="0" smtClean="0"/>
                        <a:t>. Крым (Украина)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международный</a:t>
                      </a:r>
                      <a:endParaRPr lang="ru-RU" sz="1600" dirty="0"/>
                    </a:p>
                  </a:txBody>
                  <a:tcPr/>
                </a:tc>
              </a:tr>
              <a:tr h="32989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2005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/>
                        <a:t>респ</a:t>
                      </a:r>
                      <a:r>
                        <a:rPr lang="ru-RU" sz="1600" dirty="0" smtClean="0"/>
                        <a:t>. Крым (Украина)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международный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2006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/>
                        <a:t>респ</a:t>
                      </a:r>
                      <a:r>
                        <a:rPr lang="ru-RU" sz="1600" dirty="0" smtClean="0"/>
                        <a:t>. Крым (Украина)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Красноярский край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международный всероссийский</a:t>
                      </a:r>
                    </a:p>
                  </a:txBody>
                  <a:tcPr/>
                </a:tc>
              </a:tr>
              <a:tr h="30830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2007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/>
                        <a:t>респ</a:t>
                      </a:r>
                      <a:r>
                        <a:rPr lang="ru-RU" sz="1600" dirty="0" smtClean="0"/>
                        <a:t>. Крым (Украина)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международный</a:t>
                      </a:r>
                      <a:endParaRPr lang="ru-RU" sz="1600" dirty="0"/>
                    </a:p>
                  </a:txBody>
                  <a:tcPr/>
                </a:tc>
              </a:tr>
              <a:tr h="54453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2008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/>
                        <a:t>респ</a:t>
                      </a:r>
                      <a:r>
                        <a:rPr lang="ru-RU" sz="1600" dirty="0" smtClean="0"/>
                        <a:t>. Крым (Украина)</a:t>
                      </a:r>
                    </a:p>
                    <a:p>
                      <a:pPr marL="0" indent="0"/>
                      <a:r>
                        <a:rPr lang="ru-RU" sz="1600" dirty="0" smtClean="0"/>
                        <a:t>Челябинская область и </a:t>
                      </a:r>
                      <a:r>
                        <a:rPr lang="ru-RU" sz="1600" dirty="0" err="1" smtClean="0"/>
                        <a:t>респ.Башкортостан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международный всероссийский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2009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/>
                        <a:t>респ</a:t>
                      </a:r>
                      <a:r>
                        <a:rPr lang="ru-RU" sz="1600" dirty="0" smtClean="0"/>
                        <a:t>. Крым (Украина)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/>
                        <a:t>респ</a:t>
                      </a:r>
                      <a:r>
                        <a:rPr lang="ru-RU" sz="1600" dirty="0" smtClean="0"/>
                        <a:t>. Башкортостан (сборы)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международный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региональный</a:t>
                      </a:r>
                    </a:p>
                  </a:txBody>
                  <a:tcPr/>
                </a:tc>
              </a:tr>
              <a:tr h="31498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/>
                        <a:t>респ</a:t>
                      </a:r>
                      <a:r>
                        <a:rPr lang="ru-RU" sz="1600" dirty="0" smtClean="0"/>
                        <a:t>. Крым (Украина)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международный</a:t>
                      </a:r>
                    </a:p>
                  </a:txBody>
                  <a:tcPr/>
                </a:tc>
              </a:tr>
              <a:tr h="33689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Красноярский и Пермский края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региональные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Красноярский край,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Пермский край,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/>
                        <a:t>респ</a:t>
                      </a:r>
                      <a:r>
                        <a:rPr lang="ru-RU" sz="1600" dirty="0" smtClean="0"/>
                        <a:t>. Крым (Украина)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региональный,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региональный, международный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Красноярский край,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/>
                        <a:t>респ</a:t>
                      </a:r>
                      <a:r>
                        <a:rPr lang="ru-RU" sz="1600" dirty="0" smtClean="0"/>
                        <a:t>. Крым (Украина)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региональный, международный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800" smtClean="0"/>
              <a:pPr/>
              <a:t>15</a:t>
            </a:fld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401080" cy="928694"/>
          </a:xfrm>
        </p:spPr>
        <p:txBody>
          <a:bodyPr>
            <a:normAutofit/>
          </a:bodyPr>
          <a:lstStyle/>
          <a:p>
            <a:pPr marL="354013" marR="0" lvl="1" indent="-2730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lang="ru-RU" sz="3300" kern="1200" dirty="0" smtClean="0">
                <a:solidFill>
                  <a:prstClr val="white"/>
                </a:solidFill>
                <a:latin typeface="Arial"/>
                <a:ea typeface="+mn-ea"/>
                <a:cs typeface="+mn-cs"/>
              </a:rPr>
              <a:t>Методическое обеспечение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1285860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Действующие документы, разработанные методическим отделом Союза </a:t>
            </a:r>
            <a:r>
              <a:rPr lang="ru-RU" sz="2400" dirty="0" err="1" smtClean="0"/>
              <a:t>добровольцев-спелеоспасателей</a:t>
            </a:r>
            <a:r>
              <a:rPr lang="ru-RU" sz="2400" dirty="0" smtClean="0"/>
              <a:t>:</a:t>
            </a:r>
          </a:p>
        </p:txBody>
      </p:sp>
      <p:pic>
        <p:nvPicPr>
          <p:cNvPr id="2052" name="Picture 4" descr="C:\ФЛ\СПАСРАБОТЫ (ТУТ ЖЕ - СОЮЗ)\ДОБРОВОЛЬЦЫ-СПЕЛЕО СПАСАТЕЛИ\ПРЕЗЕНТАЦИИ\Фото для презентации о Союзе\Image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3429000"/>
            <a:ext cx="2214578" cy="3179613"/>
          </a:xfrm>
          <a:prstGeom prst="rect">
            <a:avLst/>
          </a:prstGeom>
          <a:noFill/>
        </p:spPr>
      </p:pic>
      <p:pic>
        <p:nvPicPr>
          <p:cNvPr id="2053" name="Picture 5" descr="C:\ФЛ\СПАСРАБОТЫ (ТУТ ЖЕ - СОЮЗ)\ДОБРОВОЛЬЦЫ-СПЕЛЕО СПАСАТЕЛИ\ПРЕЗЕНТАЦИИ\Фото для презентации о Союзе\Image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2571744"/>
            <a:ext cx="2950159" cy="404494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28596" y="2214554"/>
            <a:ext cx="5429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indent="-12700"/>
            <a:r>
              <a:rPr lang="ru-RU" sz="2400" dirty="0" smtClean="0"/>
              <a:t>1. «Правила транспортировки пострадавшего по технике </a:t>
            </a:r>
            <a:r>
              <a:rPr lang="en-US" sz="2400" dirty="0" smtClean="0"/>
              <a:t>Sp</a:t>
            </a:r>
            <a:r>
              <a:rPr lang="ru-RU" sz="2400" dirty="0" err="1" smtClean="0"/>
              <a:t>é</a:t>
            </a:r>
            <a:r>
              <a:rPr lang="en-US" sz="2400" dirty="0" smtClean="0"/>
              <a:t>l</a:t>
            </a:r>
            <a:r>
              <a:rPr lang="ru-RU" sz="2400" dirty="0" err="1" smtClean="0"/>
              <a:t>é</a:t>
            </a:r>
            <a:r>
              <a:rPr lang="en-US" sz="2400" dirty="0" smtClean="0"/>
              <a:t>o Secours Fran</a:t>
            </a:r>
            <a:r>
              <a:rPr lang="ru-RU" sz="2400" dirty="0" err="1" smtClean="0"/>
              <a:t>ç</a:t>
            </a:r>
            <a:r>
              <a:rPr lang="en-US" sz="2400" dirty="0" err="1" smtClean="0"/>
              <a:t>ais</a:t>
            </a:r>
            <a:r>
              <a:rPr lang="ru-RU" sz="2400" dirty="0" smtClean="0"/>
              <a:t>» , утвержденные 20.04.2016г.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8596" y="3857628"/>
            <a:ext cx="32861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2. «Основные положения транспортировки пострадавшего по технике ВВТ», утвержденные 05.10.2016г.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800" smtClean="0"/>
              <a:pPr/>
              <a:t>16</a:t>
            </a:fld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401080" cy="928694"/>
          </a:xfrm>
        </p:spPr>
        <p:txBody>
          <a:bodyPr>
            <a:normAutofit/>
          </a:bodyPr>
          <a:lstStyle/>
          <a:p>
            <a:pPr marL="354013" marR="0" lvl="1" indent="-2730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lang="ru-RU" sz="3300" kern="1200" dirty="0" smtClean="0">
                <a:solidFill>
                  <a:prstClr val="white"/>
                </a:solidFill>
                <a:latin typeface="Arial"/>
                <a:ea typeface="+mn-ea"/>
                <a:cs typeface="+mn-cs"/>
              </a:rPr>
              <a:t>Методическое обеспечение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1500174"/>
            <a:ext cx="60722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Общие документы, используемые в спелеологии:</a:t>
            </a:r>
          </a:p>
          <a:p>
            <a:endParaRPr lang="ru-RU" sz="2400" dirty="0" smtClean="0"/>
          </a:p>
          <a:p>
            <a:pPr marL="457200" indent="-457200">
              <a:buAutoNum type="arabicPeriod"/>
            </a:pPr>
            <a:r>
              <a:rPr lang="ru-RU" sz="2400" dirty="0" smtClean="0"/>
              <a:t>«Спортивная спелеология. Техника </a:t>
            </a:r>
            <a:r>
              <a:rPr lang="en-US" sz="2400" dirty="0" smtClean="0"/>
              <a:t>SRT. </a:t>
            </a:r>
            <a:r>
              <a:rPr lang="ru-RU" sz="2400" dirty="0" smtClean="0"/>
              <a:t>Правила», утвержденный 20.04.2016г.</a:t>
            </a:r>
          </a:p>
          <a:p>
            <a:pPr marL="457200" indent="-457200">
              <a:buFontTx/>
              <a:buAutoNum type="arabicPeriod"/>
            </a:pPr>
            <a:r>
              <a:rPr lang="ru-RU" sz="2400" dirty="0" smtClean="0"/>
              <a:t>«Спортивная спелеология. Сборник технических и спортивных нарушений», утвержденный 25.12.2013г.</a:t>
            </a:r>
            <a:endParaRPr lang="ru-RU" sz="2400" dirty="0"/>
          </a:p>
        </p:txBody>
      </p:sp>
      <p:pic>
        <p:nvPicPr>
          <p:cNvPr id="3074" name="Picture 2" descr="C:\Users\User\Pictures\2017-11-12\Image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455" y="171972"/>
            <a:ext cx="2290808" cy="3300716"/>
          </a:xfrm>
          <a:prstGeom prst="rect">
            <a:avLst/>
          </a:prstGeom>
          <a:noFill/>
        </p:spPr>
      </p:pic>
      <p:pic>
        <p:nvPicPr>
          <p:cNvPr id="3075" name="Picture 3" descr="C:\ФЛ\СПАСРАБОТЫ (ТУТ ЖЕ - СОЮЗ)\ДОБРОВОЛЬЦЫ-СПЕЛЕО СПАСАТЕЛИ\ПРЕЗЕНТАЦИИ\Фото для презентации о Союзе\Image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579845"/>
            <a:ext cx="2247319" cy="3227619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800" smtClean="0"/>
              <a:pPr/>
              <a:t>17</a:t>
            </a:fld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143000"/>
          </a:xfrm>
        </p:spPr>
        <p:txBody>
          <a:bodyPr>
            <a:normAutofit/>
          </a:bodyPr>
          <a:lstStyle/>
          <a:p>
            <a:r>
              <a:rPr lang="ru-RU" sz="3000" b="1" dirty="0" smtClean="0"/>
              <a:t>Взаимодействие Союза с другими спелеологическими организациями РФ</a:t>
            </a:r>
            <a:endParaRPr lang="ru-RU" sz="3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Ассоциация спелеологов Урала</a:t>
            </a:r>
          </a:p>
          <a:p>
            <a:r>
              <a:rPr lang="ru-RU" dirty="0" smtClean="0"/>
              <a:t>РОФСО развития и поддержки спелеологии в Санкт-Петербурге</a:t>
            </a:r>
          </a:p>
          <a:p>
            <a:r>
              <a:rPr lang="ru-RU" dirty="0" smtClean="0"/>
              <a:t>Российский Союз спелеологов</a:t>
            </a:r>
            <a:endParaRPr lang="ru-RU" dirty="0"/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857824"/>
              </p:ext>
            </p:extLst>
          </p:nvPr>
        </p:nvGraphicFramePr>
        <p:xfrm>
          <a:off x="3779838" y="3794125"/>
          <a:ext cx="2143125" cy="214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CorelDRAW" r:id="rId3" imgW="1912320" imgH="1912320" progId="CorelDRAW.Graphic.14">
                  <p:embed/>
                </p:oleObj>
              </mc:Choice>
              <mc:Fallback>
                <p:oleObj name="CorelDRAW" r:id="rId3" imgW="1912320" imgH="1912320" progId="CorelDRAW.Graphic.1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3794125"/>
                        <a:ext cx="2143125" cy="21431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3795037"/>
            <a:ext cx="2162995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800" smtClean="0"/>
              <a:pPr/>
              <a:t>18</a:t>
            </a:fld>
            <a:endParaRPr lang="ru-RU" sz="1800" dirty="0"/>
          </a:p>
        </p:txBody>
      </p:sp>
      <p:pic>
        <p:nvPicPr>
          <p:cNvPr id="8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44" y="3789503"/>
            <a:ext cx="2160000" cy="2171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E:\Фотографии\2013\2013.07. Чехия - спелеоконгресс\72578_475405745836180_341447281_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071810"/>
            <a:ext cx="1214446" cy="1214446"/>
          </a:xfrm>
          <a:prstGeom prst="rect">
            <a:avLst/>
          </a:prstGeom>
          <a:noFill/>
        </p:spPr>
      </p:pic>
      <p:pic>
        <p:nvPicPr>
          <p:cNvPr id="4102" name="Picture 6" descr="E:\Фотографии\2013\2013.07. Чехия - спелеоконгресс\1077684_557404997636254_279250664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2857496"/>
            <a:ext cx="2714644" cy="1802693"/>
          </a:xfrm>
          <a:prstGeom prst="rect">
            <a:avLst/>
          </a:prstGeom>
          <a:noFill/>
        </p:spPr>
      </p:pic>
      <p:pic>
        <p:nvPicPr>
          <p:cNvPr id="4099" name="Picture 3" descr="E:\Фотографии\2011\2011.05.08-16. Болгария. Конференция по спасательным работам\Юра\DSC_26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1000108"/>
            <a:ext cx="2714644" cy="18050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43956" cy="654032"/>
          </a:xfrm>
        </p:spPr>
        <p:txBody>
          <a:bodyPr>
            <a:normAutofit/>
          </a:bodyPr>
          <a:lstStyle/>
          <a:p>
            <a:r>
              <a:rPr lang="ru-RU" sz="3000" b="1" dirty="0" smtClean="0"/>
              <a:t>Международная деятельность Союза</a:t>
            </a:r>
            <a:endParaRPr lang="ru-RU" sz="3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6"/>
            <a:ext cx="5429288" cy="528641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Доклад на 12-й международной конференции по </a:t>
            </a:r>
            <a:r>
              <a:rPr lang="ru-RU" dirty="0" err="1" smtClean="0"/>
              <a:t>спелеоспасению</a:t>
            </a:r>
            <a:r>
              <a:rPr lang="ru-RU" dirty="0" smtClean="0"/>
              <a:t> в Болгарии, г. </a:t>
            </a:r>
            <a:r>
              <a:rPr lang="ru-RU" dirty="0" err="1" smtClean="0"/>
              <a:t>Дряново</a:t>
            </a:r>
            <a:r>
              <a:rPr lang="ru-RU" dirty="0" smtClean="0"/>
              <a:t>, май 2011.</a:t>
            </a:r>
          </a:p>
          <a:p>
            <a:r>
              <a:rPr lang="ru-RU" dirty="0" smtClean="0"/>
              <a:t>Участие в международном спелеологическом конгрессе, Чехия, г. Брно, </a:t>
            </a:r>
          </a:p>
          <a:p>
            <a:pPr marL="419100" indent="26988">
              <a:buNone/>
            </a:pPr>
            <a:r>
              <a:rPr lang="ru-RU" dirty="0" smtClean="0"/>
              <a:t>июль 2013</a:t>
            </a:r>
          </a:p>
          <a:p>
            <a:r>
              <a:rPr lang="ru-RU" dirty="0" smtClean="0"/>
              <a:t>Участие в международном семинаре по спасательным работам по курсу «Первая помощь пострадавшему», Франция, плато Веркор, ноябрь  2014</a:t>
            </a:r>
          </a:p>
          <a:p>
            <a:endParaRPr lang="ru-RU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4714884"/>
            <a:ext cx="2714644" cy="203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800" smtClean="0"/>
              <a:pPr/>
              <a:t>19</a:t>
            </a:fld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Цели и задачи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89135"/>
            <a:ext cx="8543956" cy="3983071"/>
          </a:xfrm>
        </p:spPr>
        <p:txBody>
          <a:bodyPr>
            <a:normAutofit/>
          </a:bodyPr>
          <a:lstStyle/>
          <a:p>
            <a:pPr marL="354013" lvl="1" indent="-273050">
              <a:buNone/>
            </a:pPr>
            <a:r>
              <a:rPr lang="ru-RU" sz="2800" dirty="0" smtClean="0"/>
              <a:t>Целями деятельности Союза являются:</a:t>
            </a:r>
            <a:endParaRPr lang="ru-RU" sz="3200" dirty="0" smtClean="0"/>
          </a:p>
          <a:p>
            <a:pPr marL="354013" lvl="2" indent="-273050"/>
            <a:r>
              <a:rPr lang="ru-RU" dirty="0" smtClean="0"/>
              <a:t>Развитие и распространение движения </a:t>
            </a:r>
            <a:r>
              <a:rPr lang="ru-RU" dirty="0" err="1" smtClean="0"/>
              <a:t>добровольцев-спелеоспасателей</a:t>
            </a:r>
            <a:r>
              <a:rPr lang="ru-RU" dirty="0" smtClean="0"/>
              <a:t> в Российской Федерации;</a:t>
            </a:r>
          </a:p>
          <a:p>
            <a:pPr marL="354013" lvl="2" indent="-273050"/>
            <a:r>
              <a:rPr lang="ru-RU" dirty="0" smtClean="0"/>
              <a:t>Повышение уровня безопасности при организации спелеологических мероприятий;</a:t>
            </a:r>
          </a:p>
          <a:p>
            <a:pPr marL="354013" lvl="2" indent="-273050"/>
            <a:r>
              <a:rPr lang="ru-RU" dirty="0" smtClean="0"/>
              <a:t>Содействие в организации и проведении оперативных поисковых и спасательных работ в горах и пещерах на территории Российской Федерации и за рубежом.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1071546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Общественная организация «Союз добровольцев- </a:t>
            </a:r>
            <a:r>
              <a:rPr lang="ru-RU" sz="2400" dirty="0" err="1" smtClean="0"/>
              <a:t>спелеоспасателей</a:t>
            </a:r>
            <a:r>
              <a:rPr lang="ru-RU" sz="2400" dirty="0" smtClean="0"/>
              <a:t>» зарегистрирована в марте 2014 года</a:t>
            </a: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800" smtClean="0"/>
              <a:pPr/>
              <a:t>2</a:t>
            </a:fld>
            <a:endParaRPr lang="ru-R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ФЛ\СПАСРАБОТЫ (ТУТ ЖЕ - СОЮЗ)\ДОБРОВОЛЬЦЫ-СПЕЛЕО СПАСАТЕЛИ\ПРЕЗЕНТАЦИИ\Фото для презентации о Союзе\Гульназ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214686"/>
            <a:ext cx="4111636" cy="18193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43956" cy="796908"/>
          </a:xfrm>
        </p:spPr>
        <p:txBody>
          <a:bodyPr>
            <a:normAutofit/>
          </a:bodyPr>
          <a:lstStyle/>
          <a:p>
            <a:r>
              <a:rPr lang="ru-RU" sz="3000" b="1" dirty="0" smtClean="0"/>
              <a:t>Международная деятельность Союза</a:t>
            </a:r>
            <a:endParaRPr lang="ru-RU" sz="3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5500726" cy="542928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Участие в учебной спасательной операции, Франция, коммуна </a:t>
            </a:r>
            <a:r>
              <a:rPr lang="en-US" dirty="0" smtClean="0"/>
              <a:t>LOMPNAZ</a:t>
            </a:r>
            <a:r>
              <a:rPr lang="ru-RU" dirty="0" smtClean="0"/>
              <a:t>, </a:t>
            </a:r>
            <a:r>
              <a:rPr lang="ru-RU" dirty="0" err="1" smtClean="0"/>
              <a:t>пещ</a:t>
            </a:r>
            <a:r>
              <a:rPr lang="ru-RU" dirty="0" smtClean="0"/>
              <a:t>. </a:t>
            </a:r>
            <a:r>
              <a:rPr lang="en-US" dirty="0" smtClean="0"/>
              <a:t>MOILDA</a:t>
            </a:r>
            <a:r>
              <a:rPr lang="ru-RU" dirty="0" smtClean="0"/>
              <a:t>, ноябрь 2014</a:t>
            </a:r>
          </a:p>
          <a:p>
            <a:r>
              <a:rPr lang="ru-RU" dirty="0" smtClean="0"/>
              <a:t>Доклад на международной конференции по </a:t>
            </a:r>
            <a:r>
              <a:rPr lang="ru-RU" dirty="0" err="1" smtClean="0"/>
              <a:t>спелеоспасению</a:t>
            </a:r>
            <a:r>
              <a:rPr lang="ru-RU" dirty="0" smtClean="0"/>
              <a:t> в Швейцарии, г. </a:t>
            </a:r>
            <a:r>
              <a:rPr lang="ru-RU" dirty="0" err="1" smtClean="0"/>
              <a:t>Вомаркю</a:t>
            </a:r>
            <a:r>
              <a:rPr lang="ru-RU" dirty="0" smtClean="0"/>
              <a:t>, апрель 2015</a:t>
            </a:r>
          </a:p>
          <a:p>
            <a:r>
              <a:rPr lang="ru-RU" dirty="0" smtClean="0"/>
              <a:t>Участие в международном конгрессе </a:t>
            </a:r>
            <a:r>
              <a:rPr lang="ru-RU" dirty="0" err="1" smtClean="0"/>
              <a:t>спелеоподводников</a:t>
            </a:r>
            <a:r>
              <a:rPr lang="ru-RU" dirty="0" smtClean="0"/>
              <a:t>, Франция, г. </a:t>
            </a:r>
            <a:r>
              <a:rPr lang="ru-RU" dirty="0" err="1" smtClean="0"/>
              <a:t>Грамат</a:t>
            </a:r>
            <a:r>
              <a:rPr lang="ru-RU" dirty="0" smtClean="0"/>
              <a:t>, сентябрь 2017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3548" y="1214423"/>
            <a:ext cx="2893239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 descr="C:\ФЛ\СПАСРАБОТЫ (ТУТ ЖЕ - СОЮЗ)\ДОБРОВОЛЬЦЫ-СПЕЛЕО СПАСАТЕЛИ\ПРЕЗЕНТАЦИИ\Фото для презентации о Союзе\cavediving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5072074"/>
            <a:ext cx="2786062" cy="1656159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800" smtClean="0"/>
              <a:pPr/>
              <a:t>20</a:t>
            </a:fld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86834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Соревновательная деятельность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643998" cy="495088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При поддержке Союза добровольцев-</a:t>
            </a:r>
            <a:r>
              <a:rPr lang="ru-RU" dirty="0" err="1" smtClean="0"/>
              <a:t>спелеоспасателей</a:t>
            </a:r>
            <a:r>
              <a:rPr lang="ru-RU" dirty="0" smtClean="0"/>
              <a:t> с 2010 года проводятся Чемпионаты России по спортивному туризму, где ставятся дистанции по спасательным работам по технике </a:t>
            </a:r>
            <a:r>
              <a:rPr lang="en-US" dirty="0" err="1" smtClean="0"/>
              <a:t>Speleo</a:t>
            </a:r>
            <a:r>
              <a:rPr lang="en-US" dirty="0" smtClean="0"/>
              <a:t> Secours </a:t>
            </a:r>
            <a:r>
              <a:rPr lang="en-US" dirty="0" err="1" smtClean="0"/>
              <a:t>Francais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u="sng" dirty="0" smtClean="0"/>
              <a:t>Участие в международных соревнованиях:</a:t>
            </a:r>
          </a:p>
          <a:p>
            <a:pPr>
              <a:buNone/>
            </a:pPr>
            <a:r>
              <a:rPr lang="en-US" dirty="0" err="1" smtClean="0"/>
              <a:t>Petzl</a:t>
            </a:r>
            <a:r>
              <a:rPr lang="en-US" dirty="0" smtClean="0"/>
              <a:t> Rope Trip – </a:t>
            </a:r>
            <a:r>
              <a:rPr lang="ru-RU" dirty="0" smtClean="0"/>
              <a:t>Франция 2012, Швеция 2014, США 2016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err="1" smtClean="0"/>
              <a:t>GRIMPday</a:t>
            </a:r>
            <a:r>
              <a:rPr lang="ru-RU" dirty="0" smtClean="0"/>
              <a:t> – Бельгия 2015.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800" smtClean="0"/>
              <a:pPr/>
              <a:t>21</a:t>
            </a:fld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Перспективы развития Союза добровольцев-</a:t>
            </a:r>
            <a:r>
              <a:rPr lang="ru-RU" dirty="0" err="1" smtClean="0"/>
              <a:t>спелеоспасателей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Интеграция в Российский Союз Спелеологов</a:t>
            </a:r>
          </a:p>
          <a:p>
            <a:r>
              <a:rPr lang="ru-RU" dirty="0"/>
              <a:t>Взаимодействие </a:t>
            </a:r>
            <a:r>
              <a:rPr lang="ru-RU" dirty="0" smtClean="0"/>
              <a:t>с МЧС </a:t>
            </a:r>
            <a:r>
              <a:rPr lang="ru-RU" dirty="0"/>
              <a:t>и другими государственными </a:t>
            </a:r>
            <a:r>
              <a:rPr lang="ru-RU" dirty="0" smtClean="0"/>
              <a:t>структурами</a:t>
            </a:r>
          </a:p>
          <a:p>
            <a:r>
              <a:rPr lang="ru-RU" dirty="0" smtClean="0"/>
              <a:t>Подготовка кадров в структуре СДС</a:t>
            </a:r>
            <a:endParaRPr lang="ru-RU" dirty="0"/>
          </a:p>
          <a:p>
            <a:r>
              <a:rPr lang="ru-RU" dirty="0" smtClean="0"/>
              <a:t>Поиск финансовых ресурсов для развития спасательных отрядов</a:t>
            </a:r>
          </a:p>
          <a:p>
            <a:r>
              <a:rPr lang="ru-RU" dirty="0"/>
              <a:t>Взаимодействие </a:t>
            </a:r>
            <a:r>
              <a:rPr lang="ru-RU" dirty="0" smtClean="0"/>
              <a:t>со </a:t>
            </a:r>
            <a:r>
              <a:rPr lang="ru-RU" dirty="0" err="1" smtClean="0"/>
              <a:t>спелео</a:t>
            </a:r>
            <a:r>
              <a:rPr lang="ru-RU" dirty="0" smtClean="0"/>
              <a:t> спасательными организациями на международном уровне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800" smtClean="0"/>
              <a:pPr/>
              <a:t>22</a:t>
            </a:fld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1112989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357166"/>
            <a:ext cx="7467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Благодарим за внимание!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931" y="1535474"/>
            <a:ext cx="4719310" cy="4746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26" y="357166"/>
            <a:ext cx="8786874" cy="785818"/>
          </a:xfrm>
        </p:spPr>
        <p:txBody>
          <a:bodyPr>
            <a:normAutofit fontScale="90000"/>
          </a:bodyPr>
          <a:lstStyle/>
          <a:p>
            <a:pPr marL="354013" marR="0" lvl="1" indent="-2730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Основные направления деятельности Союза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3426" y="1211002"/>
            <a:ext cx="3709901" cy="2476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191" y="1211002"/>
            <a:ext cx="3857652" cy="257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292080" y="3165766"/>
            <a:ext cx="26432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ru-RU" sz="3000" dirty="0" smtClean="0"/>
              <a:t>Обучение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5786" y="3081983"/>
            <a:ext cx="25003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ru-RU" sz="3000" dirty="0" smtClean="0"/>
              <a:t>Спасение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4919" y="4052652"/>
            <a:ext cx="350046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ru-RU" sz="3000" dirty="0" smtClean="0"/>
              <a:t>Формирование региональных </a:t>
            </a:r>
            <a:r>
              <a:rPr lang="ru-RU" sz="3000" dirty="0" err="1" smtClean="0"/>
              <a:t>спасотрядов</a:t>
            </a:r>
            <a:r>
              <a:rPr lang="ru-RU" sz="3000" dirty="0" smtClean="0"/>
              <a:t> и </a:t>
            </a:r>
            <a:r>
              <a:rPr lang="ru-RU" sz="3000" dirty="0" err="1" smtClean="0"/>
              <a:t>спасфондов</a:t>
            </a:r>
            <a:endParaRPr lang="ru-RU" sz="3000" dirty="0" smtClean="0"/>
          </a:p>
          <a:p>
            <a:endParaRPr lang="ru-RU" sz="3000" dirty="0"/>
          </a:p>
        </p:txBody>
      </p:sp>
      <p:pic>
        <p:nvPicPr>
          <p:cNvPr id="3" name="Picture 2" descr="C:\ФЛ\СПАСРАБОТЫ (ТУТ ЖЕ - СОЮЗ)\ДОБРОВОЛЬЦЫ-СПЕЛЕО СПАСАТЕЛИ\ПРЕЗЕНТАЦИИ\Фото для презентации о Союзе\DSC082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3786190"/>
            <a:ext cx="3751261" cy="2933582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62966" y="6426446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z="1800" smtClean="0"/>
              <a:pPr/>
              <a:t>3</a:t>
            </a:fld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401080" cy="1071570"/>
          </a:xfrm>
        </p:spPr>
        <p:txBody>
          <a:bodyPr>
            <a:normAutofit fontScale="90000"/>
          </a:bodyPr>
          <a:lstStyle/>
          <a:p>
            <a:pPr marL="354013" lvl="1" indent="-273050" rtl="0">
              <a:spcBef>
                <a:spcPct val="20000"/>
              </a:spcBef>
            </a:pPr>
            <a:r>
              <a:rPr lang="ru-RU" sz="3300" dirty="0" smtClean="0">
                <a:solidFill>
                  <a:schemeClr val="tx1"/>
                </a:solidFill>
              </a:rPr>
              <a:t>Формирование региональных спасательных отрядов и </a:t>
            </a:r>
            <a:r>
              <a:rPr lang="ru-RU" sz="3300" dirty="0" err="1" smtClean="0">
                <a:solidFill>
                  <a:schemeClr val="tx1"/>
                </a:solidFill>
              </a:rPr>
              <a:t>спасфондов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089135"/>
            <a:ext cx="9144064" cy="2911501"/>
          </a:xfrm>
        </p:spPr>
        <p:txBody>
          <a:bodyPr>
            <a:normAutofit fontScale="92500" lnSpcReduction="10000"/>
          </a:bodyPr>
          <a:lstStyle/>
          <a:p>
            <a:pPr marL="354013" lvl="2" indent="-273050">
              <a:buNone/>
            </a:pPr>
            <a:r>
              <a:rPr lang="ru-RU" sz="3000" dirty="0" smtClean="0">
                <a:solidFill>
                  <a:srgbClr val="FFFF00"/>
                </a:solidFill>
              </a:rPr>
              <a:t>Необходимые элементы для функционирования спасательного отряда:</a:t>
            </a:r>
          </a:p>
          <a:p>
            <a:pPr marL="354013" lvl="2" indent="-273050">
              <a:buNone/>
            </a:pPr>
            <a:endParaRPr lang="ru-RU" sz="3000" dirty="0" smtClean="0">
              <a:solidFill>
                <a:srgbClr val="FFFF00"/>
              </a:solidFill>
            </a:endParaRPr>
          </a:p>
          <a:p>
            <a:pPr marL="354013" lvl="2" indent="-273050"/>
            <a:r>
              <a:rPr lang="ru-RU" sz="3000" dirty="0" err="1" smtClean="0"/>
              <a:t>Спелеоспасатели</a:t>
            </a:r>
            <a:r>
              <a:rPr lang="ru-RU" sz="3000" dirty="0" smtClean="0"/>
              <a:t> и координаторы</a:t>
            </a:r>
          </a:p>
          <a:p>
            <a:pPr marL="354013" lvl="2" indent="-273050"/>
            <a:r>
              <a:rPr lang="ru-RU" sz="3000" dirty="0" smtClean="0"/>
              <a:t>Спасательный фонд снаряжения</a:t>
            </a:r>
          </a:p>
          <a:p>
            <a:pPr marL="354013" lvl="2" indent="-273050"/>
            <a:r>
              <a:rPr lang="ru-RU" sz="3000" dirty="0" smtClean="0"/>
              <a:t>Финансовый фонд</a:t>
            </a:r>
            <a:endParaRPr lang="ru-RU" sz="3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800" smtClean="0"/>
              <a:pPr/>
              <a:t>4</a:t>
            </a:fld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19692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401080" cy="1071570"/>
          </a:xfrm>
        </p:spPr>
        <p:txBody>
          <a:bodyPr>
            <a:normAutofit fontScale="90000"/>
          </a:bodyPr>
          <a:lstStyle/>
          <a:p>
            <a:pPr marL="354013" lvl="1" indent="-273050" rtl="0">
              <a:spcBef>
                <a:spcPct val="20000"/>
              </a:spcBef>
            </a:pPr>
            <a:r>
              <a:rPr lang="ru-RU" sz="3300" dirty="0" smtClean="0">
                <a:solidFill>
                  <a:schemeClr val="tx1"/>
                </a:solidFill>
              </a:rPr>
              <a:t>Формирование региональных спасательных отрядов и </a:t>
            </a:r>
            <a:r>
              <a:rPr lang="ru-RU" sz="3300" dirty="0" err="1" smtClean="0">
                <a:solidFill>
                  <a:schemeClr val="tx1"/>
                </a:solidFill>
              </a:rPr>
              <a:t>спасфондов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000240"/>
            <a:ext cx="8543956" cy="1214446"/>
          </a:xfrm>
        </p:spPr>
        <p:txBody>
          <a:bodyPr>
            <a:normAutofit lnSpcReduction="10000"/>
          </a:bodyPr>
          <a:lstStyle/>
          <a:p>
            <a:pPr marL="354013" lvl="2" indent="-273050" algn="ctr">
              <a:buNone/>
            </a:pPr>
            <a:r>
              <a:rPr lang="ru-RU" sz="3700" dirty="0" smtClean="0">
                <a:solidFill>
                  <a:srgbClr val="FFFF00"/>
                </a:solidFill>
              </a:rPr>
              <a:t>Структура спасательного отряда:</a:t>
            </a:r>
          </a:p>
          <a:p>
            <a:pPr algn="ctr">
              <a:buNone/>
            </a:pPr>
            <a:r>
              <a:rPr lang="ru-RU" sz="3200" dirty="0" smtClean="0"/>
              <a:t>Координаторы </a:t>
            </a:r>
            <a:r>
              <a:rPr lang="ru-RU" sz="3200" dirty="0" err="1" smtClean="0"/>
              <a:t>спасотряда</a:t>
            </a:r>
            <a:endParaRPr lang="ru-RU" sz="3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929190" y="3929066"/>
            <a:ext cx="42148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200" dirty="0" err="1" smtClean="0"/>
              <a:t>Спелеоспасатели</a:t>
            </a:r>
            <a:r>
              <a:rPr lang="ru-RU" sz="2200" dirty="0" smtClean="0"/>
              <a:t> 2 эшелона</a:t>
            </a:r>
          </a:p>
          <a:p>
            <a:pPr>
              <a:buNone/>
            </a:pPr>
            <a:r>
              <a:rPr lang="ru-RU" sz="2200" dirty="0" smtClean="0"/>
              <a:t>резервные спасатели</a:t>
            </a:r>
          </a:p>
          <a:p>
            <a:pPr>
              <a:buNone/>
            </a:pPr>
            <a:r>
              <a:rPr lang="ru-RU" sz="2200" dirty="0" smtClean="0"/>
              <a:t>(реагирование в случае необходимости)</a:t>
            </a:r>
            <a:endParaRPr lang="ru-RU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2571736" y="5572140"/>
            <a:ext cx="46434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200" dirty="0" err="1" smtClean="0"/>
              <a:t>Спелеоспасатели</a:t>
            </a:r>
            <a:r>
              <a:rPr lang="ru-RU" sz="2200" dirty="0" smtClean="0"/>
              <a:t> 3 эшелона </a:t>
            </a:r>
          </a:p>
          <a:p>
            <a:pPr>
              <a:buNone/>
            </a:pPr>
            <a:r>
              <a:rPr lang="ru-RU" sz="2200" dirty="0" smtClean="0"/>
              <a:t>(опосредованное участие</a:t>
            </a:r>
          </a:p>
          <a:p>
            <a:pPr>
              <a:buNone/>
            </a:pPr>
            <a:r>
              <a:rPr lang="ru-RU" sz="2200" dirty="0" smtClean="0"/>
              <a:t>в спасательной операции)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282" y="4000504"/>
            <a:ext cx="4071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200" dirty="0" err="1" smtClean="0"/>
              <a:t>Спелеоспасатели</a:t>
            </a:r>
            <a:r>
              <a:rPr lang="ru-RU" sz="2200" dirty="0" smtClean="0"/>
              <a:t> 1 эшелона</a:t>
            </a:r>
          </a:p>
          <a:p>
            <a:pPr>
              <a:buNone/>
            </a:pPr>
            <a:r>
              <a:rPr lang="ru-RU" sz="2200" dirty="0" smtClean="0"/>
              <a:t>(оперативное реагирование) 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2285984" y="3214686"/>
            <a:ext cx="428628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6000760" y="3214686"/>
            <a:ext cx="428628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214810" y="3214686"/>
            <a:ext cx="428628" cy="24288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42910" y="1357298"/>
            <a:ext cx="600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1. </a:t>
            </a:r>
            <a:r>
              <a:rPr lang="ru-RU" sz="2400" b="1" dirty="0" err="1" smtClean="0">
                <a:solidFill>
                  <a:srgbClr val="FF0000"/>
                </a:solidFill>
              </a:rPr>
              <a:t>Спелеоспасатели</a:t>
            </a:r>
            <a:r>
              <a:rPr lang="ru-RU" sz="2400" b="1" dirty="0" smtClean="0">
                <a:solidFill>
                  <a:srgbClr val="FF0000"/>
                </a:solidFill>
              </a:rPr>
              <a:t> и координаторы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800" smtClean="0"/>
              <a:pPr/>
              <a:t>5</a:t>
            </a:fld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80237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401080" cy="1071570"/>
          </a:xfrm>
        </p:spPr>
        <p:txBody>
          <a:bodyPr>
            <a:normAutofit fontScale="90000"/>
          </a:bodyPr>
          <a:lstStyle/>
          <a:p>
            <a:pPr marL="354013" lvl="1" indent="-273050" rtl="0">
              <a:spcBef>
                <a:spcPct val="20000"/>
              </a:spcBef>
            </a:pPr>
            <a:r>
              <a:rPr lang="ru-RU" sz="3300" dirty="0" smtClean="0">
                <a:solidFill>
                  <a:schemeClr val="tx1"/>
                </a:solidFill>
              </a:rPr>
              <a:t>Формирование региональных спасательных отрядов и </a:t>
            </a:r>
            <a:r>
              <a:rPr lang="ru-RU" sz="3300" dirty="0" err="1" smtClean="0">
                <a:solidFill>
                  <a:schemeClr val="tx1"/>
                </a:solidFill>
              </a:rPr>
              <a:t>спасфондов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71612"/>
            <a:ext cx="8543956" cy="4233652"/>
          </a:xfrm>
        </p:spPr>
        <p:txBody>
          <a:bodyPr>
            <a:normAutofit lnSpcReduction="10000"/>
          </a:bodyPr>
          <a:lstStyle/>
          <a:p>
            <a:pPr marL="354013" lvl="2" indent="-27305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2. Спасательный фонд снаряжения</a:t>
            </a:r>
          </a:p>
          <a:p>
            <a:pPr marL="354013" lvl="2" indent="-273050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marL="354013" lvl="2" indent="-273050">
              <a:buNone/>
            </a:pPr>
            <a:r>
              <a:rPr lang="ru-RU" b="1" dirty="0" smtClean="0">
                <a:solidFill>
                  <a:srgbClr val="FFFF00"/>
                </a:solidFill>
              </a:rPr>
              <a:t>Источники формирования:</a:t>
            </a:r>
          </a:p>
          <a:p>
            <a:pPr marL="354013" lvl="2" indent="-273050">
              <a:buNone/>
            </a:pPr>
            <a:endParaRPr lang="ru-RU" b="1" dirty="0" smtClean="0">
              <a:solidFill>
                <a:srgbClr val="FFFF00"/>
              </a:solidFill>
            </a:endParaRPr>
          </a:p>
          <a:p>
            <a:pPr marL="354013" lvl="2" indent="-273050">
              <a:buNone/>
            </a:pPr>
            <a:r>
              <a:rPr lang="ru-RU" dirty="0" smtClean="0"/>
              <a:t>1. Закупка снаряжения за счет средств спасательного  отряда.</a:t>
            </a:r>
          </a:p>
          <a:p>
            <a:pPr marL="354013" lvl="2" indent="-273050">
              <a:buNone/>
            </a:pPr>
            <a:r>
              <a:rPr lang="ru-RU" dirty="0" smtClean="0"/>
              <a:t>2. Предоставление снаряжения спонсорами.</a:t>
            </a:r>
          </a:p>
          <a:p>
            <a:pPr marL="354013" lvl="2" indent="-273050">
              <a:buNone/>
            </a:pPr>
            <a:r>
              <a:rPr lang="ru-RU" dirty="0" smtClean="0"/>
              <a:t>3. Предоставление снаряжения другими спасательными отрядами.</a:t>
            </a:r>
          </a:p>
          <a:p>
            <a:pPr marL="354013" lvl="2" indent="-273050">
              <a:buNone/>
            </a:pPr>
            <a:r>
              <a:rPr lang="ru-RU" dirty="0" smtClean="0"/>
              <a:t>4.</a:t>
            </a:r>
            <a:r>
              <a:rPr lang="ru-RU" dirty="0"/>
              <a:t> Предоставление </a:t>
            </a:r>
            <a:r>
              <a:rPr lang="ru-RU" dirty="0" smtClean="0"/>
              <a:t>снаряжения государственными структурами.</a:t>
            </a:r>
          </a:p>
          <a:p>
            <a:pPr marL="354013" lvl="2" indent="-273050">
              <a:buNone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800" smtClean="0"/>
              <a:pPr/>
              <a:t>6</a:t>
            </a:fld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44204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401080" cy="1071570"/>
          </a:xfrm>
        </p:spPr>
        <p:txBody>
          <a:bodyPr>
            <a:normAutofit fontScale="90000"/>
          </a:bodyPr>
          <a:lstStyle/>
          <a:p>
            <a:pPr marL="354013" lvl="1" indent="-273050" rtl="0">
              <a:spcBef>
                <a:spcPct val="20000"/>
              </a:spcBef>
            </a:pPr>
            <a:r>
              <a:rPr lang="ru-RU" sz="3300" dirty="0" smtClean="0">
                <a:solidFill>
                  <a:schemeClr val="tx1"/>
                </a:solidFill>
              </a:rPr>
              <a:t>Формирование региональных спасательных отрядов и </a:t>
            </a:r>
            <a:r>
              <a:rPr lang="ru-RU" sz="3300" dirty="0" err="1" smtClean="0">
                <a:solidFill>
                  <a:schemeClr val="tx1"/>
                </a:solidFill>
              </a:rPr>
              <a:t>спасфондов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1571612"/>
            <a:ext cx="45720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3. Финансовый фонд</a:t>
            </a: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FF00"/>
                </a:solidFill>
              </a:rPr>
              <a:t>Расходы:</a:t>
            </a:r>
          </a:p>
          <a:p>
            <a:endParaRPr lang="ru-RU" sz="2400" b="1" dirty="0" smtClean="0">
              <a:solidFill>
                <a:srgbClr val="FFFF00"/>
              </a:solidFill>
            </a:endParaRPr>
          </a:p>
          <a:p>
            <a:pPr marL="457200" indent="-457200">
              <a:buAutoNum type="arabicPeriod"/>
            </a:pPr>
            <a:r>
              <a:rPr lang="ru-RU" sz="2400" dirty="0" smtClean="0"/>
              <a:t>Транспортные расходы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Питание </a:t>
            </a:r>
            <a:r>
              <a:rPr lang="ru-RU" sz="2400" dirty="0" err="1" smtClean="0"/>
              <a:t>спелеоспасателей</a:t>
            </a:r>
            <a:endParaRPr lang="ru-RU" sz="2400" dirty="0" smtClean="0"/>
          </a:p>
          <a:p>
            <a:pPr marL="457200" indent="-457200">
              <a:buAutoNum type="arabicPeriod"/>
            </a:pPr>
            <a:r>
              <a:rPr lang="ru-RU" sz="2400" dirty="0" smtClean="0"/>
              <a:t>Проживание </a:t>
            </a:r>
            <a:r>
              <a:rPr lang="ru-RU" sz="2400" dirty="0" err="1" smtClean="0"/>
              <a:t>спелеоспасателей</a:t>
            </a:r>
            <a:endParaRPr lang="ru-RU" sz="2400" dirty="0" smtClean="0"/>
          </a:p>
          <a:p>
            <a:pPr marL="457200" indent="-457200">
              <a:buAutoNum type="arabicPeriod"/>
            </a:pPr>
            <a:r>
              <a:rPr lang="ru-RU" sz="2400" dirty="0" smtClean="0"/>
              <a:t>Закупка необходимого оборудования</a:t>
            </a:r>
          </a:p>
          <a:p>
            <a:pPr marL="457200" indent="-457200">
              <a:buAutoNum type="arabicPeriod"/>
            </a:pP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072066" y="2285992"/>
            <a:ext cx="37147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Доходы:</a:t>
            </a:r>
          </a:p>
          <a:p>
            <a:endParaRPr lang="ru-RU" sz="2400" b="1" dirty="0" smtClean="0">
              <a:solidFill>
                <a:srgbClr val="FFFF00"/>
              </a:solidFill>
            </a:endParaRPr>
          </a:p>
          <a:p>
            <a:pPr marL="457200" indent="-457200">
              <a:buAutoNum type="arabicPeriod"/>
            </a:pPr>
            <a:r>
              <a:rPr lang="ru-RU" sz="2400" dirty="0" smtClean="0"/>
              <a:t>Регулярные добровольные взносы в фонды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Целевые взносы на проведение спасательной операции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800" smtClean="0"/>
              <a:pPr/>
              <a:t>7</a:t>
            </a:fld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79580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 fontScale="90000"/>
          </a:bodyPr>
          <a:lstStyle/>
          <a:p>
            <a:pPr marL="354013" marR="0" lvl="1" indent="-2730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Спасение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89135"/>
            <a:ext cx="8543956" cy="4411699"/>
          </a:xfrm>
        </p:spPr>
        <p:txBody>
          <a:bodyPr>
            <a:normAutofit fontScale="92500"/>
          </a:bodyPr>
          <a:lstStyle/>
          <a:p>
            <a:pPr marL="538163" lvl="2" indent="-457200">
              <a:buFont typeface="+mj-lt"/>
              <a:buAutoNum type="arabicPeriod"/>
            </a:pPr>
            <a:r>
              <a:rPr lang="ru-RU" dirty="0" smtClean="0"/>
              <a:t>Поступление звонка о ЧС одному из координаторов регионального спасательного отряда</a:t>
            </a:r>
          </a:p>
          <a:p>
            <a:pPr marL="538163" lvl="2" indent="-457200">
              <a:buFont typeface="+mj-lt"/>
              <a:buAutoNum type="arabicPeriod"/>
            </a:pPr>
            <a:r>
              <a:rPr lang="ru-RU" dirty="0" smtClean="0"/>
              <a:t>Оповещение координаторов регионов</a:t>
            </a:r>
          </a:p>
          <a:p>
            <a:pPr marL="538163" lvl="2" indent="-457200">
              <a:buFont typeface="+mj-lt"/>
              <a:buAutoNum type="arabicPeriod"/>
            </a:pPr>
            <a:r>
              <a:rPr lang="ru-RU" dirty="0" smtClean="0"/>
              <a:t>Оповещение </a:t>
            </a:r>
            <a:r>
              <a:rPr lang="ru-RU" dirty="0" err="1" smtClean="0"/>
              <a:t>спелеоспасателей</a:t>
            </a:r>
            <a:r>
              <a:rPr lang="ru-RU" dirty="0" smtClean="0"/>
              <a:t> 1 эшелона регионального отряда, при необходимости – 1 эшелона всех отрядов</a:t>
            </a:r>
          </a:p>
          <a:p>
            <a:pPr marL="538163" lvl="2" indent="-457200">
              <a:buFont typeface="+mj-lt"/>
              <a:buAutoNum type="arabicPeriod"/>
            </a:pPr>
            <a:r>
              <a:rPr lang="ru-RU" dirty="0" smtClean="0"/>
              <a:t>Формирование Координационного Центра (нескольких центров)</a:t>
            </a:r>
          </a:p>
          <a:p>
            <a:pPr marL="538163" lvl="2" indent="-457200">
              <a:buFont typeface="+mj-lt"/>
              <a:buAutoNum type="arabicPeriod"/>
            </a:pPr>
            <a:r>
              <a:rPr lang="ru-RU" dirty="0" smtClean="0"/>
              <a:t>Формирование штаба спасательной операции на месте ЧС</a:t>
            </a:r>
          </a:p>
          <a:p>
            <a:pPr marL="538163" lvl="2" indent="-457200">
              <a:buFont typeface="+mj-lt"/>
              <a:buAutoNum type="arabicPeriod"/>
            </a:pPr>
            <a:r>
              <a:rPr lang="ru-RU" dirty="0" smtClean="0"/>
              <a:t>Определение руководителя спасательной операции</a:t>
            </a:r>
          </a:p>
          <a:p>
            <a:pPr marL="538163" lvl="2" indent="-457200">
              <a:buFont typeface="+mj-lt"/>
              <a:buAutoNum type="arabicPeriod"/>
            </a:pPr>
            <a:r>
              <a:rPr lang="ru-RU" dirty="0" smtClean="0"/>
              <a:t>Оповещение </a:t>
            </a:r>
            <a:r>
              <a:rPr lang="ru-RU" dirty="0" err="1" smtClean="0"/>
              <a:t>спелеоспасателей</a:t>
            </a:r>
            <a:r>
              <a:rPr lang="ru-RU" dirty="0" smtClean="0"/>
              <a:t> 2 и 3 эшелона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57158" y="1071546"/>
            <a:ext cx="8543956" cy="50006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54013" marR="0" lvl="2" indent="-273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Сценарий разворачивания</a:t>
            </a:r>
            <a:r>
              <a:rPr kumimoji="0" lang="ru-RU" sz="30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спасательной операции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800" smtClean="0"/>
              <a:pPr/>
              <a:t>8</a:t>
            </a:fld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bright="-24000" contrast="6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 fontScale="90000"/>
          </a:bodyPr>
          <a:lstStyle/>
          <a:p>
            <a:pPr marL="354013" marR="0" lvl="1" indent="-2730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Спасение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89135"/>
            <a:ext cx="8543956" cy="426882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200" dirty="0" smtClean="0"/>
              <a:t>Руководитель спас. операции</a:t>
            </a:r>
          </a:p>
          <a:p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Штаб спасательной</a:t>
            </a:r>
          </a:p>
          <a:p>
            <a:pPr>
              <a:buNone/>
            </a:pPr>
            <a:r>
              <a:rPr lang="ru-RU" sz="3200" dirty="0" smtClean="0"/>
              <a:t>операции на месте</a:t>
            </a:r>
          </a:p>
          <a:p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Руководители групп</a:t>
            </a:r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r>
              <a:rPr lang="ru-RU" sz="3200" dirty="0" err="1" smtClean="0"/>
              <a:t>Спелеоспасатели</a:t>
            </a:r>
            <a:endParaRPr lang="ru-RU" sz="3200" dirty="0" smtClean="0"/>
          </a:p>
          <a:p>
            <a:pPr marL="538163" lvl="2" indent="-457200"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28596" y="1000108"/>
            <a:ext cx="8543956" cy="50006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54013" marR="0" lvl="2" indent="-273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Иерархия при проведении спасательной операции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72132" y="3214686"/>
            <a:ext cx="3571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/>
              <a:t>Обеспечение быта</a:t>
            </a:r>
            <a:endParaRPr lang="ru-RU" sz="3000" dirty="0"/>
          </a:p>
        </p:txBody>
      </p:sp>
      <p:sp>
        <p:nvSpPr>
          <p:cNvPr id="6" name="Стрелка вниз 5"/>
          <p:cNvSpPr/>
          <p:nvPr/>
        </p:nvSpPr>
        <p:spPr>
          <a:xfrm>
            <a:off x="928662" y="2571744"/>
            <a:ext cx="28575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/>
          <p:cNvSpPr/>
          <p:nvPr/>
        </p:nvSpPr>
        <p:spPr>
          <a:xfrm>
            <a:off x="1428728" y="2500306"/>
            <a:ext cx="285752" cy="5715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857224" y="4071942"/>
            <a:ext cx="28575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857224" y="5072074"/>
            <a:ext cx="28575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>
            <a:off x="1428728" y="4071942"/>
            <a:ext cx="285752" cy="5715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>
            <a:off x="1428728" y="5072074"/>
            <a:ext cx="285752" cy="5715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4286248" y="3286124"/>
            <a:ext cx="114300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>
            <a:off x="4214810" y="3714752"/>
            <a:ext cx="1143008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800" smtClean="0"/>
              <a:pPr/>
              <a:t>9</a:t>
            </a:fld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3624</TotalTime>
  <Words>990</Words>
  <Application>Microsoft Office PowerPoint</Application>
  <PresentationFormat>Экран (4:3)</PresentationFormat>
  <Paragraphs>238</Paragraphs>
  <Slides>23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Franklin Gothic Book</vt:lpstr>
      <vt:lpstr>Times New Roman</vt:lpstr>
      <vt:lpstr>Wingdings 2</vt:lpstr>
      <vt:lpstr>Техническая</vt:lpstr>
      <vt:lpstr>CorelDRAW</vt:lpstr>
      <vt:lpstr>Деятельность Союза добровольцев- спелеоспасателей</vt:lpstr>
      <vt:lpstr>Цели и задачи</vt:lpstr>
      <vt:lpstr>Основные направления деятельности Союза </vt:lpstr>
      <vt:lpstr>Формирование региональных спасательных отрядов и спасфондов </vt:lpstr>
      <vt:lpstr>Формирование региональных спасательных отрядов и спасфондов </vt:lpstr>
      <vt:lpstr>Формирование региональных спасательных отрядов и спасфондов </vt:lpstr>
      <vt:lpstr>Формирование региональных спасательных отрядов и спасфондов </vt:lpstr>
      <vt:lpstr>Спасение </vt:lpstr>
      <vt:lpstr>Спасение </vt:lpstr>
      <vt:lpstr>Спасательные работы, организованные и проведенные добровольцами-спелеоспасателями</vt:lpstr>
      <vt:lpstr>Спасательные работы, организованные и проведенные добровольцами-спелеоспасателями</vt:lpstr>
      <vt:lpstr>Обучение </vt:lpstr>
      <vt:lpstr>Обучение </vt:lpstr>
      <vt:lpstr>Семинары по спасательным работам, проведенные Союзом с момента регистрации</vt:lpstr>
      <vt:lpstr>Семинары и сборы общественников по спелеоспасению</vt:lpstr>
      <vt:lpstr>Методическое обеспечение </vt:lpstr>
      <vt:lpstr>Методическое обеспечение </vt:lpstr>
      <vt:lpstr>Взаимодействие Союза с другими спелеологическими организациями РФ</vt:lpstr>
      <vt:lpstr>Международная деятельность Союза</vt:lpstr>
      <vt:lpstr>Международная деятельность Союза</vt:lpstr>
      <vt:lpstr>Соревновательная деятельность</vt:lpstr>
      <vt:lpstr>Перспективы развития Союза добровольцев-спелеоспасателей</vt:lpstr>
      <vt:lpstr>Благодарим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СК Дзержинец</dc:creator>
  <cp:lastModifiedBy>борода</cp:lastModifiedBy>
  <cp:revision>241</cp:revision>
  <cp:lastPrinted>2017-11-17T08:35:50Z</cp:lastPrinted>
  <dcterms:created xsi:type="dcterms:W3CDTF">2015-10-22T15:26:59Z</dcterms:created>
  <dcterms:modified xsi:type="dcterms:W3CDTF">2017-11-17T09:14:38Z</dcterms:modified>
</cp:coreProperties>
</file>