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2" r:id="rId3"/>
    <p:sldId id="258" r:id="rId4"/>
    <p:sldId id="260" r:id="rId5"/>
    <p:sldId id="259" r:id="rId6"/>
    <p:sldId id="267" r:id="rId7"/>
    <p:sldId id="268" r:id="rId8"/>
    <p:sldId id="269" r:id="rId9"/>
    <p:sldId id="270" r:id="rId10"/>
    <p:sldId id="262" r:id="rId11"/>
    <p:sldId id="263" r:id="rId12"/>
    <p:sldId id="275" r:id="rId13"/>
    <p:sldId id="276" r:id="rId14"/>
    <p:sldId id="277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Учебные мероприятия Российского Союза спелеологов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629424" cy="1638296"/>
          </a:xfrm>
        </p:spPr>
        <p:txBody>
          <a:bodyPr>
            <a:normAutofit/>
          </a:bodyPr>
          <a:lstStyle/>
          <a:p>
            <a:r>
              <a:rPr lang="ru-RU" dirty="0"/>
              <a:t>Май И.А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Чанышева А.Ф.</a:t>
            </a:r>
          </a:p>
          <a:p>
            <a:r>
              <a:rPr lang="ru-RU" dirty="0" smtClean="0"/>
              <a:t>Чередниченко Ф.Л.</a:t>
            </a:r>
          </a:p>
        </p:txBody>
      </p:sp>
    </p:spTree>
    <p:extLst>
      <p:ext uri="{BB962C8B-B14F-4D97-AF65-F5344CB8AC3E}">
        <p14:creationId xmlns:p14="http://schemas.microsoft.com/office/powerpoint/2010/main" xmlns="" val="27068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8" y="908720"/>
            <a:ext cx="9118631" cy="792088"/>
          </a:xfrm>
        </p:spPr>
        <p:txBody>
          <a:bodyPr>
            <a:noAutofit/>
          </a:bodyPr>
          <a:lstStyle/>
          <a:p>
            <a:r>
              <a:rPr lang="ru-RU" sz="3000" dirty="0"/>
              <a:t>Образец удостоверения добровольца-</a:t>
            </a:r>
            <a:r>
              <a:rPr lang="ru-RU" sz="3000" dirty="0" err="1"/>
              <a:t>спелеоспасателя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СПАСАТЕЛЬ образец для Поло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9" y="2060848"/>
            <a:ext cx="9144000" cy="459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62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994122"/>
          </a:xfrm>
        </p:spPr>
        <p:txBody>
          <a:bodyPr>
            <a:noAutofit/>
          </a:bodyPr>
          <a:lstStyle/>
          <a:p>
            <a:r>
              <a:rPr lang="ru-RU" sz="3000" dirty="0"/>
              <a:t>Образец удостоверения инструктора-преподавателя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ИНСТРУКТОР образец для Поло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74" y="1988840"/>
            <a:ext cx="916787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64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5972188" cy="5817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Примеры стандартизации программ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46076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базе </a:t>
            </a:r>
            <a:r>
              <a:rPr lang="ru-RU" sz="2400" dirty="0" err="1" smtClean="0"/>
              <a:t>Дзержинца</a:t>
            </a:r>
            <a:r>
              <a:rPr lang="ru-RU" sz="2400" dirty="0" smtClean="0"/>
              <a:t> разработана методика преподавания, применяемая на семинарах «Перемещение по навеске SRT», «Организация навески»</a:t>
            </a:r>
          </a:p>
          <a:p>
            <a:endParaRPr lang="ru-RU" sz="2400" dirty="0" smtClean="0"/>
          </a:p>
          <a:p>
            <a:r>
              <a:rPr lang="ru-RU" sz="2400" dirty="0" smtClean="0"/>
              <a:t>На основе методики УСА разработана программа проведения семинаров по спасательным работам  «Спасатель. Руководитель спасательной группы» и «Первая помощь пострадавшему </a:t>
            </a:r>
            <a:r>
              <a:rPr lang="en-US" sz="2400" dirty="0" smtClean="0"/>
              <a:t>(ASV)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7" name="Picture 3" descr="C:\ФЛ\КЛУБ\Эмблема Дзержинец 2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-1"/>
            <a:ext cx="2643801" cy="265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I:\2016-2017 Дзержинец трены\Изображение 1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</p:spPr>
      </p:pic>
      <p:pic>
        <p:nvPicPr>
          <p:cNvPr id="5" name="Picture 5" descr="I:\2016-2017 Дзержинец трены\Изображение 1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48570"/>
            <a:ext cx="5148064" cy="2895785"/>
          </a:xfrm>
          <a:prstGeom prst="rect">
            <a:avLst/>
          </a:prstGeom>
          <a:noFill/>
        </p:spPr>
      </p:pic>
      <p:pic>
        <p:nvPicPr>
          <p:cNvPr id="6" name="Picture 4" descr="I:\2016-2017 Дзержинец трены\eISHGYq4jw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2" y="357166"/>
            <a:ext cx="2643188" cy="3524251"/>
          </a:xfrm>
          <a:prstGeom prst="rect">
            <a:avLst/>
          </a:prstGeom>
          <a:noFill/>
        </p:spPr>
      </p:pic>
      <p:pic>
        <p:nvPicPr>
          <p:cNvPr id="2050" name="Picture 2" descr="I:\2019\2019.04.19-21. Семинар Симферополь\_DSC3467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42852"/>
            <a:ext cx="3657600" cy="2441448"/>
          </a:xfrm>
          <a:prstGeom prst="rect">
            <a:avLst/>
          </a:prstGeom>
          <a:noFill/>
        </p:spPr>
      </p:pic>
      <p:pic>
        <p:nvPicPr>
          <p:cNvPr id="2051" name="Picture 3" descr="I:\2019\2019.04.05-07. Семинар Нижний Тагил\_DSC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500174"/>
            <a:ext cx="4429124" cy="2952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425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ООО ЭТАЛОН, официальный дистрибьютор фирмы </a:t>
            </a:r>
            <a:r>
              <a:rPr lang="en-US" sz="2400" dirty="0" err="1"/>
              <a:t>Petzl</a:t>
            </a:r>
            <a:r>
              <a:rPr lang="en-US" sz="2400" dirty="0"/>
              <a:t> </a:t>
            </a:r>
            <a:r>
              <a:rPr lang="ru-RU" sz="2400" dirty="0"/>
              <a:t>в России, Республике Беларусь и Казахстане</a:t>
            </a:r>
            <a:r>
              <a:rPr lang="en-US" sz="2400" dirty="0"/>
              <a:t> </a:t>
            </a:r>
            <a:r>
              <a:rPr lang="ru-RU" sz="2400" dirty="0"/>
              <a:t> участвует в обеспечении:</a:t>
            </a:r>
          </a:p>
          <a:p>
            <a:r>
              <a:rPr lang="ru-RU" sz="2400" dirty="0"/>
              <a:t>- учебными материалами</a:t>
            </a:r>
          </a:p>
          <a:p>
            <a:r>
              <a:rPr lang="ru-RU" sz="2400" dirty="0"/>
              <a:t>- снаряжением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медийной</a:t>
            </a:r>
            <a:r>
              <a:rPr lang="ru-RU" sz="2400" dirty="0"/>
              <a:t> поддержки</a:t>
            </a:r>
          </a:p>
          <a:p>
            <a:r>
              <a:rPr lang="ru-RU" sz="2400" dirty="0"/>
              <a:t>- обучение по курсу «Компетентное лицо»</a:t>
            </a:r>
          </a:p>
        </p:txBody>
      </p:sp>
      <p:pic>
        <p:nvPicPr>
          <p:cNvPr id="4" name="Рисунок 3" descr="E:\2017.05.14-23 СПАСРАБОТЫ семинар ЧАТЫР-ДАГ\Семинар спасы Крым май 2017\фото для отчета\signature_black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7116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8831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643182"/>
            <a:ext cx="6472254" cy="1367590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Спасибо за внимание</a:t>
            </a:r>
            <a:r>
              <a:rPr lang="ru-RU" sz="5400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Уровни обучения спелеологов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муниципальный, клубный, </a:t>
            </a:r>
            <a:r>
              <a:rPr lang="ru-RU" b="1" dirty="0" err="1" smtClean="0"/>
              <a:t>межклубный</a:t>
            </a: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проведение учебных мероприятий </a:t>
            </a:r>
            <a:r>
              <a:rPr lang="ru-RU" sz="2000" dirty="0" err="1" smtClean="0"/>
              <a:t>спелеоклубами</a:t>
            </a:r>
            <a:r>
              <a:rPr lang="ru-RU" sz="2000" dirty="0" smtClean="0"/>
              <a:t>, государственными учреждениями. Программы могут формироваться самостоятельно, либо соответствовать программам РСС (3-9 месяцев);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региональный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проведение учебных мероприятий региональными и межрегиональными организациями (школы, лагеря, семинары и пр. 4-20 дней);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b="1" dirty="0" smtClean="0"/>
              <a:t>всероссийский, международный </a:t>
            </a:r>
          </a:p>
          <a:p>
            <a:pPr marL="0" indent="0">
              <a:buNone/>
            </a:pPr>
            <a:r>
              <a:rPr lang="ru-RU" sz="2000" dirty="0" smtClean="0"/>
              <a:t>проведение учебных мероприятий, проводимых Российским союзом спелеологов (семинары 4-10 дней).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Обучение проводится по следующим курсам: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ru-RU" b="1" dirty="0"/>
              <a:t>Спортивная спелеология. Техника SRT.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Спасательные </a:t>
            </a:r>
            <a:r>
              <a:rPr lang="ru-RU" b="1" dirty="0"/>
              <a:t>работы в пещерах по системе </a:t>
            </a:r>
            <a:r>
              <a:rPr lang="en-US" b="1" dirty="0" err="1"/>
              <a:t>Speleo</a:t>
            </a:r>
            <a:r>
              <a:rPr lang="en-US" b="1" dirty="0"/>
              <a:t> Secours </a:t>
            </a:r>
            <a:r>
              <a:rPr lang="en-US" b="1" dirty="0" err="1"/>
              <a:t>Francais</a:t>
            </a:r>
            <a:r>
              <a:rPr lang="ru-RU" b="1" dirty="0" smtClean="0"/>
              <a:t>.</a:t>
            </a:r>
          </a:p>
          <a:p>
            <a:pPr lvl="0"/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dirty="0"/>
              <a:t>В рамках курса «Спортивная спелеология. Техника SRT» обучение проводится по </a:t>
            </a:r>
            <a:r>
              <a:rPr lang="ru-RU" sz="3600" dirty="0" smtClean="0"/>
              <a:t>специализациям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882047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Перемещение </a:t>
            </a:r>
            <a:r>
              <a:rPr lang="ru-RU" sz="2400" dirty="0"/>
              <a:t>по навеске SRT:</a:t>
            </a:r>
          </a:p>
          <a:p>
            <a:pPr marL="0" indent="0">
              <a:buNone/>
            </a:pPr>
            <a:r>
              <a:rPr lang="ru-RU" sz="2400" dirty="0" smtClean="0"/>
              <a:t>    1.1 </a:t>
            </a:r>
            <a:r>
              <a:rPr lang="ru-RU" sz="2400" dirty="0"/>
              <a:t>Регулировка индивидуального комплекта;</a:t>
            </a:r>
          </a:p>
          <a:p>
            <a:pPr marL="0" indent="0">
              <a:buNone/>
            </a:pPr>
            <a:r>
              <a:rPr lang="ru-RU" sz="2400" dirty="0" smtClean="0"/>
              <a:t>    1.2 </a:t>
            </a:r>
            <a:r>
              <a:rPr lang="ru-RU" sz="2400" dirty="0"/>
              <a:t>Передвижение по навеске SRT. Техники шага;</a:t>
            </a:r>
          </a:p>
          <a:p>
            <a:pPr marL="0" indent="0">
              <a:buNone/>
            </a:pPr>
            <a:r>
              <a:rPr lang="ru-RU" sz="2400" dirty="0" smtClean="0"/>
              <a:t>    1.3 </a:t>
            </a:r>
            <a:r>
              <a:rPr lang="ru-RU" sz="2400" dirty="0"/>
              <a:t>Передвижение по навеске SRT. Технические приемы;</a:t>
            </a:r>
          </a:p>
          <a:p>
            <a:pPr marL="0" indent="0">
              <a:buNone/>
            </a:pPr>
            <a:r>
              <a:rPr lang="ru-RU" sz="2400" dirty="0" smtClean="0"/>
              <a:t>    1.4 </a:t>
            </a:r>
            <a:r>
              <a:rPr lang="ru-RU" sz="2400" dirty="0"/>
              <a:t>Передвижение по навеске SRT. Приемы </a:t>
            </a:r>
            <a:r>
              <a:rPr lang="ru-RU" sz="2400" dirty="0" smtClean="0"/>
              <a:t>                                     </a:t>
            </a:r>
            <a:r>
              <a:rPr lang="ru-RU" sz="2400" dirty="0" err="1" smtClean="0"/>
              <a:t>солотранспортировки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400" dirty="0" smtClean="0"/>
              <a:t>2. Организация </a:t>
            </a:r>
            <a:r>
              <a:rPr lang="ru-RU" sz="2400" dirty="0"/>
              <a:t>навески SRT.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рамках курса </a:t>
            </a:r>
            <a:r>
              <a:rPr lang="ru-RU" sz="4000" dirty="0" smtClean="0"/>
              <a:t>«</a:t>
            </a:r>
            <a:r>
              <a:rPr lang="ru-RU" sz="4000" dirty="0"/>
              <a:t>Спасательные работы в </a:t>
            </a:r>
            <a:r>
              <a:rPr lang="ru-RU" sz="4000" dirty="0" smtClean="0"/>
              <a:t>пещерах» </a:t>
            </a:r>
            <a:r>
              <a:rPr lang="ru-RU" sz="4000" dirty="0"/>
              <a:t>обучение проводится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 специализациям: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326760" cy="3240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/>
              <a:t>1. Спасатель</a:t>
            </a:r>
            <a:r>
              <a:rPr lang="ru-RU" sz="2400" dirty="0"/>
              <a:t>. </a:t>
            </a:r>
            <a:r>
              <a:rPr lang="ru-RU" sz="2400" dirty="0" smtClean="0"/>
              <a:t>Руководитель </a:t>
            </a:r>
            <a:r>
              <a:rPr lang="ru-RU" sz="2400" dirty="0"/>
              <a:t>спасательной группы.</a:t>
            </a:r>
          </a:p>
          <a:p>
            <a:pPr marL="0" lvl="0" indent="0">
              <a:buNone/>
            </a:pPr>
            <a:r>
              <a:rPr lang="ru-RU" sz="2400" dirty="0" smtClean="0"/>
              <a:t>2. Первая </a:t>
            </a:r>
            <a:r>
              <a:rPr lang="ru-RU" sz="2400" dirty="0"/>
              <a:t>помощь пострадавшему (</a:t>
            </a:r>
            <a:r>
              <a:rPr lang="en-US" sz="2400" dirty="0"/>
              <a:t>ASV</a:t>
            </a:r>
            <a:r>
              <a:rPr lang="ru-RU" sz="2400" dirty="0"/>
              <a:t>).</a:t>
            </a:r>
          </a:p>
          <a:p>
            <a:pPr marL="0" lvl="0" indent="0">
              <a:buNone/>
            </a:pPr>
            <a:r>
              <a:rPr lang="ru-RU" sz="2400" dirty="0" smtClean="0"/>
              <a:t>3. Связь</a:t>
            </a:r>
            <a:r>
              <a:rPr lang="ru-RU" sz="2400" dirty="0"/>
              <a:t>.</a:t>
            </a:r>
          </a:p>
          <a:p>
            <a:pPr marL="0" lvl="0" indent="0">
              <a:buNone/>
            </a:pPr>
            <a:r>
              <a:rPr lang="ru-RU" sz="2400" dirty="0" smtClean="0"/>
              <a:t>4. Спасатель-</a:t>
            </a:r>
            <a:r>
              <a:rPr lang="ru-RU" sz="2400" dirty="0" err="1" smtClean="0"/>
              <a:t>спелеоподводник</a:t>
            </a:r>
            <a:r>
              <a:rPr lang="ru-RU" sz="2400" dirty="0"/>
              <a:t>.</a:t>
            </a:r>
          </a:p>
          <a:p>
            <a:pPr marL="0" lvl="0" indent="0">
              <a:buNone/>
            </a:pPr>
            <a:r>
              <a:rPr lang="ru-RU" sz="2400" dirty="0" smtClean="0"/>
              <a:t>5. Инженерные </a:t>
            </a:r>
            <a:r>
              <a:rPr lang="ru-RU" sz="2400" dirty="0"/>
              <a:t>работы.</a:t>
            </a:r>
          </a:p>
          <a:p>
            <a:pPr marL="0" lvl="0" indent="0">
              <a:buNone/>
            </a:pPr>
            <a:r>
              <a:rPr lang="ru-RU" sz="2400" dirty="0" smtClean="0"/>
              <a:t>6. Управление </a:t>
            </a:r>
            <a:r>
              <a:rPr lang="ru-RU" sz="2400" dirty="0"/>
              <a:t>спасательными операциями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744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63272" cy="5715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>Статистика по учебным мероприятиям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83582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Курс «Спортивная спелеология. Техника SRT». </a:t>
            </a:r>
          </a:p>
          <a:p>
            <a:pPr algn="ctr"/>
            <a:r>
              <a:rPr lang="ru-RU" sz="2000" dirty="0" smtClean="0"/>
              <a:t>Специализация «Перемещение по навеске SRT»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947290"/>
              </p:ext>
            </p:extLst>
          </p:nvPr>
        </p:nvGraphicFramePr>
        <p:xfrm>
          <a:off x="357158" y="1500174"/>
          <a:ext cx="8501122" cy="5246696"/>
        </p:xfrm>
        <a:graphic>
          <a:graphicData uri="http://schemas.openxmlformats.org/drawingml/2006/table">
            <a:tbl>
              <a:tblPr/>
              <a:tblGrid>
                <a:gridCol w="357190"/>
                <a:gridCol w="1428760"/>
                <a:gridCol w="1214446"/>
                <a:gridCol w="1357322"/>
                <a:gridCol w="1214446"/>
                <a:gridCol w="1714512"/>
                <a:gridCol w="1214446"/>
              </a:tblGrid>
              <a:tr h="2607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Calibri"/>
                          <a:cs typeface="Times New Roman"/>
                        </a:rPr>
                        <a:t>2016-2017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j-lt"/>
                          <a:ea typeface="Calibri"/>
                          <a:cs typeface="Times New Roman"/>
                        </a:rPr>
                        <a:t>2019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Число слушателей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Число слушателей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Calibri"/>
                          <a:cs typeface="Times New Roman"/>
                        </a:rPr>
                        <a:t>Число слушателей</a:t>
                      </a: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Касли (2016)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Иваново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Пермь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5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Иваново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Санкт-Петербург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Пермь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Новосибирск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Оренбург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Санкт-Петербург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Иркутск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Нижний Тагил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3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Минск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Касли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Симферополь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Нальчик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8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Симферополь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Минск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Багдарин</a:t>
                      </a: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+mj-lt"/>
                          <a:ea typeface="Calibri"/>
                          <a:cs typeface="Times New Roman"/>
                        </a:rPr>
                        <a:t>109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  <a:ea typeface="Calibri"/>
                          <a:cs typeface="Times New Roman"/>
                        </a:rPr>
                        <a:t>113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j-lt"/>
                          <a:ea typeface="Calibri"/>
                          <a:cs typeface="Times New Roman"/>
                        </a:rPr>
                        <a:t>126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074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Проведено </a:t>
                      </a: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региональных</a:t>
                      </a:r>
                      <a:r>
                        <a:rPr lang="ru-RU" sz="1800" b="1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семинаров</a:t>
                      </a:r>
                      <a:r>
                        <a:rPr lang="ru-RU" sz="1800" b="1" dirty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прошли обучение </a:t>
                      </a: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348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629" marR="67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21939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Курс «Спортивная спелеология. Техника SRT». </a:t>
            </a:r>
          </a:p>
          <a:p>
            <a:pPr algn="ctr"/>
            <a:r>
              <a:rPr lang="ru-RU" sz="2400" dirty="0" smtClean="0"/>
              <a:t>Специализация «Организация навески SRT»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2115109"/>
              </p:ext>
            </p:extLst>
          </p:nvPr>
        </p:nvGraphicFramePr>
        <p:xfrm>
          <a:off x="1857356" y="3837776"/>
          <a:ext cx="5425440" cy="2255520"/>
        </p:xfrm>
        <a:graphic>
          <a:graphicData uri="http://schemas.openxmlformats.org/drawingml/2006/table">
            <a:tbl>
              <a:tblPr/>
              <a:tblGrid>
                <a:gridCol w="2025650"/>
                <a:gridCol w="1615764"/>
                <a:gridCol w="178402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Год проведения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Число слушателей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хребет Алек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Кабардино-Балкария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плато Караби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052736"/>
            <a:ext cx="8363272" cy="571504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 по учебным мероприятиям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546" y="3266272"/>
            <a:ext cx="724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Всероссийские семинары по организации навески</a:t>
            </a:r>
          </a:p>
        </p:txBody>
      </p:sp>
    </p:spTree>
    <p:extLst>
      <p:ext uri="{BB962C8B-B14F-4D97-AF65-F5344CB8AC3E}">
        <p14:creationId xmlns:p14="http://schemas.microsoft.com/office/powerpoint/2010/main" xmlns="" val="3075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857364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Подготовленные инструкторы по специализациям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14290"/>
            <a:ext cx="8363272" cy="571504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 по учебным мероприятиям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928670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Курс «Спортивная спелеология. Техника SRT». </a:t>
            </a:r>
          </a:p>
          <a:p>
            <a:pPr algn="ctr"/>
            <a:r>
              <a:rPr lang="ru-RU" sz="2400" dirty="0" smtClean="0"/>
              <a:t>Специализация «Организация навески SRT»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260980"/>
              </p:ext>
            </p:extLst>
          </p:nvPr>
        </p:nvGraphicFramePr>
        <p:xfrm>
          <a:off x="357158" y="2428868"/>
          <a:ext cx="8215370" cy="3749040"/>
        </p:xfrm>
        <a:graphic>
          <a:graphicData uri="http://schemas.openxmlformats.org/drawingml/2006/table">
            <a:tbl>
              <a:tblPr/>
              <a:tblGrid>
                <a:gridCol w="3429024"/>
                <a:gridCol w="4786346"/>
              </a:tblGrid>
              <a:tr h="162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Специализация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Подготовленные инструкторы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«Регулировка индивидуального комплекта»,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«Передвижение по навеске SRT. Техники шага»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6 чел.: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Ф.Л., Ермакова И.С.,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Лепей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Р.Ф., Касаткина М.А., Рычагов С.Ю., Май И.А.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«Передвижение по навеске SRT. Технические приёмы»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4 чел.:</a:t>
                      </a:r>
                      <a:r>
                        <a:rPr lang="ru-RU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Ф.Л., Ермакова И.С.,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Лепей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Р.Ф., Рычагов С.Ю.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«Передвижение по навеске SRT. Приемы                                      солотранспортировки»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2 чел.: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Ф.Л., Ермакова И.С.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«Организация навески SRT»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9 чел.: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Ф.Л., Ермакова И.С.,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Лепей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Р.Ф., Рычагов С.Ю., Савинов В.С.,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Киосева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Л.С., Осинцев А.В.,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Косякин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В.Л., Жданов Д.В.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857232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Курс «Спасательные работы в пещерах по системе </a:t>
            </a:r>
            <a:r>
              <a:rPr lang="en-US" sz="2400" dirty="0" err="1" smtClean="0"/>
              <a:t>Speleo</a:t>
            </a:r>
            <a:r>
              <a:rPr lang="en-US" sz="2400" dirty="0" smtClean="0"/>
              <a:t> Secours </a:t>
            </a:r>
            <a:r>
              <a:rPr lang="en-US" sz="2400" dirty="0" err="1" smtClean="0"/>
              <a:t>Francais</a:t>
            </a:r>
            <a:r>
              <a:rPr lang="ru-RU" sz="2400" dirty="0" smtClean="0"/>
              <a:t>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14290"/>
            <a:ext cx="8363272" cy="642942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 по учебным мероприятиям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848203"/>
              </p:ext>
            </p:extLst>
          </p:nvPr>
        </p:nvGraphicFramePr>
        <p:xfrm>
          <a:off x="1785918" y="2071678"/>
          <a:ext cx="5544525" cy="1969776"/>
        </p:xfrm>
        <a:graphic>
          <a:graphicData uri="http://schemas.openxmlformats.org/drawingml/2006/table">
            <a:tbl>
              <a:tblPr/>
              <a:tblGrid>
                <a:gridCol w="2025650"/>
                <a:gridCol w="1661487"/>
                <a:gridCol w="1857388"/>
              </a:tblGrid>
              <a:tr h="62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Год проведения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Число слушателей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плато Чатыр-Даг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плато Караби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плато Караби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3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1643050"/>
            <a:ext cx="723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Всероссийский семинар по спасательным работам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4000504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Подготовленные инструкторы по специализациям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1386833"/>
              </p:ext>
            </p:extLst>
          </p:nvPr>
        </p:nvGraphicFramePr>
        <p:xfrm>
          <a:off x="500034" y="4500570"/>
          <a:ext cx="8286808" cy="2072640"/>
        </p:xfrm>
        <a:graphic>
          <a:graphicData uri="http://schemas.openxmlformats.org/drawingml/2006/table">
            <a:tbl>
              <a:tblPr/>
              <a:tblGrid>
                <a:gridCol w="3387352"/>
                <a:gridCol w="4899456"/>
              </a:tblGrid>
              <a:tr h="162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Специализация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Подготовленные инструкторы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Спасатель. Руководитель спасательной группы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13 чел.: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Ф.Л., Ермакова И.С.,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Лепей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Р.Ф., Рычагов С.Ю., Ситников Г.В., Жданов Д.В.,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Косякин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В.Л.,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Киосева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Л.С., Чуркин А.В., Купцов С.М., Чередниченко Д.Л., Чанышева А.Ф., Савинов В.С.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Первая помощь пострадавшему (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ASV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3 чел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.: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Чередниченко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Ф.Л., Ермакова И.С.,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Лепей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Р.Ф.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Спасатель-спелеоподводник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2 чел.: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Акимов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В.О., Ситников Г.В.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713</Words>
  <Application>Microsoft Office PowerPoint</Application>
  <PresentationFormat>Экран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Учебные мероприятия Российского Союза спелеологов</vt:lpstr>
      <vt:lpstr>Уровни обучения спелеологов</vt:lpstr>
      <vt:lpstr>Обучение проводится по следующим курсам:</vt:lpstr>
      <vt:lpstr>В рамках курса «Спортивная спелеология. Техника SRT» обучение проводится по специализациям:</vt:lpstr>
      <vt:lpstr>В рамках курса «Спасательные работы в пещерах» обучение проводится  по специализациям:</vt:lpstr>
      <vt:lpstr>Статистика по учебным мероприятиям</vt:lpstr>
      <vt:lpstr>Слайд 7</vt:lpstr>
      <vt:lpstr>Слайд 8</vt:lpstr>
      <vt:lpstr>Слайд 9</vt:lpstr>
      <vt:lpstr>Образец удостоверения добровольца-спелеоспасателя</vt:lpstr>
      <vt:lpstr>Образец удостоверения инструктора-преподавателя</vt:lpstr>
      <vt:lpstr>Примеры стандартизации программ</vt:lpstr>
      <vt:lpstr>Слайд 13</vt:lpstr>
      <vt:lpstr>Сотрудничество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кадров для спелеоспасения</dc:title>
  <dc:creator>Инесса</dc:creator>
  <cp:lastModifiedBy>User</cp:lastModifiedBy>
  <cp:revision>71</cp:revision>
  <dcterms:created xsi:type="dcterms:W3CDTF">2018-12-14T21:19:27Z</dcterms:created>
  <dcterms:modified xsi:type="dcterms:W3CDTF">2019-10-29T15:51:18Z</dcterms:modified>
</cp:coreProperties>
</file>